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BC8E1A9-1747-4E00-8F75-62EC852B931E}">
  <a:tblStyle styleId="{ABC8E1A9-1747-4E00-8F75-62EC852B9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c8a710c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2" name="Google Shape;152;g4c8a710cf3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c8a710cf3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0" name="Google Shape;310;g4c8a710cf3_0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c8a710cf3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c8a710cf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c8a710cf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2" name="Google Shape;342;g4c8a710cf3_0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c8a710cf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5" name="Google Shape;355;g4c8a710cf3_0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c8a710cf3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8" name="Google Shape;368;g4c8a710cf3_6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c8a710cf3_6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c8a710cf3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c8a710cf3_6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c8a710cf3_6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c8a710cf3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1" name="Google Shape;421;g4c8a710cf3_0_6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c8a710cf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0" name="Google Shape;440;g4c8a710cf3_0_6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c8a710cf3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7" name="Google Shape;457;g4c8a710cf3_0_6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c8a710cf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8" name="Google Shape;158;g4c8a710cf3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c8a710cf3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4" name="Google Shape;474;g4c8a710cf3_0_6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c8a710cf3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c8a710cf3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c8a710cf3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c8a710cf3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c8a710cf3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c8a710cf3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c8a710cf3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c8a710cf3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c8a710cf3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c8a710cf3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c8a710cf3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c8a710cf3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c8a710cf3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4c8a710cf3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c8a710cf3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c8a710cf3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c8a710cf3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c8a710cf3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8a710cf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4c8a710cf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c8a710cf3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4c8a710cf3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c8a710cf3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c8a710cf3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c8a710cf3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c8a710cf3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c8a710cf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6" name="Google Shape;196;g4c8a710cf3_0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c8a710cf3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5" name="Google Shape;215;g4c8a710cf3_0_7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c8a710cf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9" name="Google Shape;229;g4c8a710cf3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8a710cf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" name="Google Shape;260;g4c8a710cf3_0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c8a710cf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0" name="Google Shape;280;g4c8a710cf3_0_3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c8a710cf3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4c8a710cf3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 layout">
  <p:cSld name="Cover Slide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3939902"/>
            <a:ext cx="9144000" cy="1203598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1000">
                <a:srgbClr val="FFFFFF">
                  <a:alpha val="0"/>
                </a:srgbClr>
              </a:gs>
              <a:gs pos="50000">
                <a:srgbClr val="FFFFFF">
                  <a:alpha val="87843"/>
                </a:srgbClr>
              </a:gs>
              <a:gs pos="8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2"/>
          <p:cNvSpPr txBox="1"/>
          <p:nvPr>
            <p:ph type="title"/>
          </p:nvPr>
        </p:nvSpPr>
        <p:spPr>
          <a:xfrm>
            <a:off x="7175" y="4091875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-100" y="4686650"/>
            <a:ext cx="9144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Images and Contents Layout">
  <p:cSld name="6_Images and Contents Layou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/>
          <p:nvPr/>
        </p:nvSpPr>
        <p:spPr>
          <a:xfrm>
            <a:off x="4574885" y="0"/>
            <a:ext cx="2286000" cy="5143500"/>
          </a:xfrm>
          <a:prstGeom prst="rect">
            <a:avLst/>
          </a:prstGeom>
          <a:solidFill>
            <a:srgbClr val="47A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1"/>
          <p:cNvSpPr/>
          <p:nvPr>
            <p:ph idx="2" type="pic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1"/>
          <p:cNvSpPr/>
          <p:nvPr>
            <p:ph idx="3" type="pic"/>
          </p:nvPr>
        </p:nvSpPr>
        <p:spPr>
          <a:xfrm>
            <a:off x="4574885" y="2578606"/>
            <a:ext cx="2286000" cy="187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1"/>
          <p:cNvSpPr/>
          <p:nvPr>
            <p:ph idx="4" type="pic"/>
          </p:nvPr>
        </p:nvSpPr>
        <p:spPr>
          <a:xfrm>
            <a:off x="2289428" y="699542"/>
            <a:ext cx="2286000" cy="187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1"/>
          <p:cNvSpPr/>
          <p:nvPr>
            <p:ph idx="5" type="pic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1"/>
          <p:cNvSpPr/>
          <p:nvPr>
            <p:ph idx="6" type="pic"/>
          </p:nvPr>
        </p:nvSpPr>
        <p:spPr>
          <a:xfrm>
            <a:off x="152400" y="2731770"/>
            <a:ext cx="2286000" cy="1872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Images and Contents Layout">
  <p:cSld name="5_Images and Contents Layou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Fullppt\005-PNG이미지\노트북.png" id="44" name="Google Shape;4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28600" y="987574"/>
            <a:ext cx="6438182" cy="327456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/>
          <p:nvPr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rgbClr val="47A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2"/>
          <p:cNvSpPr/>
          <p:nvPr>
            <p:ph idx="2" type="pic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type="title"/>
          </p:nvPr>
        </p:nvSpPr>
        <p:spPr>
          <a:xfrm>
            <a:off x="10269" y="152400"/>
            <a:ext cx="913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8" name="Google Shape;48;p12"/>
          <p:cNvSpPr txBox="1"/>
          <p:nvPr>
            <p:ph idx="1" type="subTitle"/>
          </p:nvPr>
        </p:nvSpPr>
        <p:spPr>
          <a:xfrm>
            <a:off x="3000" y="747175"/>
            <a:ext cx="9136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_Title Slide">
  <p:cSld name="35_Title Slid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>
            <p:ph idx="2" type="pic"/>
          </p:nvPr>
        </p:nvSpPr>
        <p:spPr>
          <a:xfrm>
            <a:off x="2660340" y="1"/>
            <a:ext cx="382332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3"/>
          <p:cNvSpPr/>
          <p:nvPr>
            <p:ph idx="3" type="pic"/>
          </p:nvPr>
        </p:nvSpPr>
        <p:spPr>
          <a:xfrm>
            <a:off x="0" y="1"/>
            <a:ext cx="2555776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/>
          <p:nvPr>
            <p:ph idx="4" type="pic"/>
          </p:nvPr>
        </p:nvSpPr>
        <p:spPr>
          <a:xfrm>
            <a:off x="6588224" y="1"/>
            <a:ext cx="2555776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2674961"/>
            <a:ext cx="2555776" cy="2468540"/>
          </a:xfrm>
          <a:prstGeom prst="rect">
            <a:avLst/>
          </a:prstGeom>
          <a:solidFill>
            <a:srgbClr val="47A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6588224" y="2674960"/>
            <a:ext cx="2555776" cy="2468540"/>
          </a:xfrm>
          <a:prstGeom prst="rect">
            <a:avLst/>
          </a:prstGeom>
          <a:solidFill>
            <a:srgbClr val="47A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and Contents Layout">
  <p:cSld name="Images and Contents Layout">
    <p:bg>
      <p:bgPr>
        <a:blipFill rotWithShape="1">
          <a:blip r:embed="rId2">
            <a:alphaModFix/>
          </a:blip>
          <a:stretch>
            <a:fillRect b="-16998" l="0" r="0" t="-16997"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/>
          <p:nvPr/>
        </p:nvSpPr>
        <p:spPr>
          <a:xfrm flipH="1">
            <a:off x="0" y="2283717"/>
            <a:ext cx="9144000" cy="1264953"/>
          </a:xfrm>
          <a:prstGeom prst="rect">
            <a:avLst/>
          </a:prstGeom>
          <a:solidFill>
            <a:srgbClr val="477DC7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0880" y="1347614"/>
            <a:ext cx="2808312" cy="340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>
            <p:ph idx="2" type="pic"/>
          </p:nvPr>
        </p:nvSpPr>
        <p:spPr>
          <a:xfrm>
            <a:off x="3755527" y="1485762"/>
            <a:ext cx="1619609" cy="25017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10269" y="152400"/>
            <a:ext cx="913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000" y="747175"/>
            <a:ext cx="9136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_Title Slide">
  <p:cSld name="46_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540000" y="2570956"/>
            <a:ext cx="8064000" cy="720874"/>
          </a:xfrm>
          <a:prstGeom prst="rect">
            <a:avLst/>
          </a:prstGeom>
          <a:solidFill>
            <a:srgbClr val="47A3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>
            <p:ph idx="2" type="pic"/>
          </p:nvPr>
        </p:nvSpPr>
        <p:spPr>
          <a:xfrm>
            <a:off x="540000" y="1167542"/>
            <a:ext cx="4032000" cy="1404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/>
          <p:nvPr>
            <p:ph idx="3" type="pic"/>
          </p:nvPr>
        </p:nvSpPr>
        <p:spPr>
          <a:xfrm>
            <a:off x="4572000" y="3291830"/>
            <a:ext cx="4032000" cy="14042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10269" y="152400"/>
            <a:ext cx="913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000" y="747175"/>
            <a:ext cx="9136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Images and Contents Layout">
  <p:cSld name="4_Images and Contents Layou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>
            <p:ph idx="2" type="pic"/>
          </p:nvPr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_Images and Contents Layout">
  <p:cSld name="46_Images and Contents Layout">
    <p:bg>
      <p:bgPr>
        <a:solidFill>
          <a:srgbClr val="47A3DE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>
            <p:ph idx="2" type="pic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7"/>
          <p:cNvSpPr/>
          <p:nvPr>
            <p:ph idx="3" type="pic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/>
          <p:nvPr>
            <p:ph idx="4" type="pic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7"/>
          <p:cNvSpPr/>
          <p:nvPr>
            <p:ph idx="5" type="pic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/>
          <p:nvPr>
            <p:ph idx="6" type="pic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/>
          <p:nvPr>
            <p:ph idx="7" type="pic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/>
          <p:nvPr>
            <p:ph idx="8" type="pic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/>
          <p:nvPr>
            <p:ph idx="9" type="pic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129000" y="152400"/>
            <a:ext cx="9018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121825" y="747175"/>
            <a:ext cx="9018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asic Layout">
  <p:cSld name="2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2420352" y="104865"/>
            <a:ext cx="6726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2415000" y="699640"/>
            <a:ext cx="6726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 Layout">
  <p:cSld name="End Slide Layou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>
            <p:ph idx="2" type="pic"/>
          </p:nvPr>
        </p:nvSpPr>
        <p:spPr>
          <a:xfrm>
            <a:off x="-600" y="2"/>
            <a:ext cx="9144000" cy="4011508"/>
          </a:xfrm>
          <a:prstGeom prst="flowChartMerg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type="title"/>
          </p:nvPr>
        </p:nvSpPr>
        <p:spPr>
          <a:xfrm>
            <a:off x="10269" y="4038600"/>
            <a:ext cx="913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3000" y="4633375"/>
            <a:ext cx="9136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con sets layout">
  <p:cSld name="icon sets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20"/>
          <p:cNvGrpSpPr/>
          <p:nvPr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grpSp>
          <p:nvGrpSpPr>
            <p:cNvPr id="91" name="Google Shape;91;p20"/>
            <p:cNvGrpSpPr/>
            <p:nvPr/>
          </p:nvGrpSpPr>
          <p:grpSpPr>
            <a:xfrm>
              <a:off x="354008" y="1131589"/>
              <a:ext cx="2849840" cy="3649171"/>
              <a:chOff x="354008" y="1131589"/>
              <a:chExt cx="2849840" cy="3649171"/>
            </a:xfrm>
          </p:grpSpPr>
          <p:sp>
            <p:nvSpPr>
              <p:cNvPr id="92" name="Google Shape;92;p20"/>
              <p:cNvSpPr/>
              <p:nvPr/>
            </p:nvSpPr>
            <p:spPr>
              <a:xfrm>
                <a:off x="354008" y="1131589"/>
                <a:ext cx="2849840" cy="3649171"/>
              </a:xfrm>
              <a:prstGeom prst="roundRect">
                <a:avLst>
                  <a:gd fmla="val 3968" name="adj"/>
                </a:avLst>
              </a:prstGeom>
              <a:solidFill>
                <a:srgbClr val="477D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0"/>
              <p:cNvSpPr txBox="1"/>
              <p:nvPr/>
            </p:nvSpPr>
            <p:spPr>
              <a:xfrm>
                <a:off x="755576" y="1427128"/>
                <a:ext cx="2232248" cy="448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Resize without losing quality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0"/>
              <p:cNvSpPr txBox="1"/>
              <p:nvPr/>
            </p:nvSpPr>
            <p:spPr>
              <a:xfrm>
                <a:off x="755576" y="1939375"/>
                <a:ext cx="2232248" cy="448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You can Change Fill Color &amp;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Line Color</a:t>
                </a:r>
                <a:endParaRPr b="1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0"/>
              <p:cNvSpPr/>
              <p:nvPr/>
            </p:nvSpPr>
            <p:spPr>
              <a:xfrm>
                <a:off x="531932" y="1347500"/>
                <a:ext cx="108520" cy="3240473"/>
              </a:xfrm>
              <a:prstGeom prst="roundRect">
                <a:avLst>
                  <a:gd fmla="val 50000" name="adj"/>
                </a:avLst>
              </a:prstGeom>
              <a:solidFill>
                <a:schemeClr val="lt1">
                  <a:alpha val="40784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0"/>
              <p:cNvSpPr/>
              <p:nvPr/>
            </p:nvSpPr>
            <p:spPr>
              <a:xfrm rot="5400000">
                <a:off x="2592642" y="1238201"/>
                <a:ext cx="502331" cy="502331"/>
              </a:xfrm>
              <a:prstGeom prst="halfFrame">
                <a:avLst>
                  <a:gd fmla="val 23728" name="adj1"/>
                  <a:gd fmla="val 24642" name="adj2"/>
                </a:avLst>
              </a:prstGeom>
              <a:solidFill>
                <a:schemeClr val="lt1">
                  <a:alpha val="22745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7" name="Google Shape;97;p20"/>
            <p:cNvGrpSpPr/>
            <p:nvPr/>
          </p:nvGrpSpPr>
          <p:grpSpPr>
            <a:xfrm>
              <a:off x="755725" y="3062543"/>
              <a:ext cx="1872059" cy="1576233"/>
              <a:chOff x="102157" y="1419622"/>
              <a:chExt cx="1872059" cy="1576233"/>
            </a:xfrm>
          </p:grpSpPr>
          <p:sp>
            <p:nvSpPr>
              <p:cNvPr id="98" name="Google Shape;98;p20"/>
              <p:cNvSpPr txBox="1"/>
              <p:nvPr/>
            </p:nvSpPr>
            <p:spPr>
              <a:xfrm>
                <a:off x="127596" y="2749634"/>
                <a:ext cx="184662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www.googleslidesppt.com</a:t>
                </a: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0"/>
              <p:cNvSpPr txBox="1"/>
              <p:nvPr/>
            </p:nvSpPr>
            <p:spPr>
              <a:xfrm>
                <a:off x="102157" y="1419622"/>
                <a:ext cx="1827644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Google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Slides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PPT</a:t>
                </a:r>
                <a:endParaRPr b="1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0" name="Google Shape;100;p20"/>
          <p:cNvSpPr txBox="1"/>
          <p:nvPr>
            <p:ph type="title"/>
          </p:nvPr>
        </p:nvSpPr>
        <p:spPr>
          <a:xfrm>
            <a:off x="3000" y="228600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Layout">
  <p:cSld name="Agenda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4056050" y="439025"/>
            <a:ext cx="5025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lor Code Layout">
  <p:cSld name="Color Code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000" y="228600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Layout">
  <p:cSld name="Basic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10269" y="152400"/>
            <a:ext cx="913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3000" y="747175"/>
            <a:ext cx="9136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asic Layout">
  <p:cSld name="3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10269" y="152400"/>
            <a:ext cx="913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08" name="Google Shape;108;p23"/>
          <p:cNvSpPr txBox="1"/>
          <p:nvPr>
            <p:ph idx="1" type="subTitle"/>
          </p:nvPr>
        </p:nvSpPr>
        <p:spPr>
          <a:xfrm>
            <a:off x="3000" y="747175"/>
            <a:ext cx="9136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Basic Layout">
  <p:cSld name="5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/>
          <p:nvPr>
            <p:ph idx="2" type="pic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4"/>
          <p:cNvSpPr/>
          <p:nvPr>
            <p:ph idx="3" type="pic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4"/>
          <p:cNvSpPr/>
          <p:nvPr>
            <p:ph idx="4" type="pic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type="title"/>
          </p:nvPr>
        </p:nvSpPr>
        <p:spPr>
          <a:xfrm>
            <a:off x="10269" y="152400"/>
            <a:ext cx="913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5" name="Google Shape;115;p24"/>
          <p:cNvSpPr txBox="1"/>
          <p:nvPr>
            <p:ph idx="1" type="subTitle"/>
          </p:nvPr>
        </p:nvSpPr>
        <p:spPr>
          <a:xfrm>
            <a:off x="3000" y="747175"/>
            <a:ext cx="9136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Title Slide">
  <p:cSld name="10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002-KIMS BUSINESS\007-bizdesign.tv\000-PPT FOR KMONG\PSD\13-05-14\모니터.png" id="118" name="Google Shape;1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636" y="646772"/>
            <a:ext cx="3420164" cy="298914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/>
          <p:nvPr>
            <p:ph idx="2" type="pic"/>
          </p:nvPr>
        </p:nvSpPr>
        <p:spPr>
          <a:xfrm>
            <a:off x="2920518" y="744654"/>
            <a:ext cx="3146400" cy="1944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type="title"/>
          </p:nvPr>
        </p:nvSpPr>
        <p:spPr>
          <a:xfrm>
            <a:off x="0" y="3696867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1" name="Google Shape;121;p26"/>
          <p:cNvSpPr txBox="1"/>
          <p:nvPr>
            <p:ph idx="1" type="subTitle"/>
          </p:nvPr>
        </p:nvSpPr>
        <p:spPr>
          <a:xfrm>
            <a:off x="0" y="4233270"/>
            <a:ext cx="9093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Slide">
  <p:cSld name="5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>
            <p:ph idx="2" type="pic"/>
          </p:nvPr>
        </p:nvSpPr>
        <p:spPr>
          <a:xfrm>
            <a:off x="683568" y="1189413"/>
            <a:ext cx="1728300" cy="1958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7"/>
          <p:cNvSpPr/>
          <p:nvPr>
            <p:ph idx="3" type="pic"/>
          </p:nvPr>
        </p:nvSpPr>
        <p:spPr>
          <a:xfrm>
            <a:off x="2710172" y="1189413"/>
            <a:ext cx="1728300" cy="1958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7"/>
          <p:cNvSpPr/>
          <p:nvPr>
            <p:ph idx="4" type="pic"/>
          </p:nvPr>
        </p:nvSpPr>
        <p:spPr>
          <a:xfrm>
            <a:off x="4736776" y="1189413"/>
            <a:ext cx="1728300" cy="1958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7"/>
          <p:cNvSpPr/>
          <p:nvPr>
            <p:ph idx="5" type="pic"/>
          </p:nvPr>
        </p:nvSpPr>
        <p:spPr>
          <a:xfrm>
            <a:off x="6763379" y="1189413"/>
            <a:ext cx="1728300" cy="1958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type="title"/>
          </p:nvPr>
        </p:nvSpPr>
        <p:spPr>
          <a:xfrm>
            <a:off x="0" y="25735"/>
            <a:ext cx="91440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Slide">
  <p:cSld name="7_Title Slid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/>
          <p:nvPr>
            <p:ph idx="2" type="pic"/>
          </p:nvPr>
        </p:nvSpPr>
        <p:spPr>
          <a:xfrm>
            <a:off x="539552" y="539550"/>
            <a:ext cx="3528300" cy="406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Title Slide">
  <p:cSld name="13_Title Slid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KBM-정애\014-Fullppt\PNG이미지\탭.png" id="131" name="Google Shape;1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2051" y="483518"/>
            <a:ext cx="2049645" cy="2524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/>
          <p:nvPr>
            <p:ph idx="2" type="pic"/>
          </p:nvPr>
        </p:nvSpPr>
        <p:spPr>
          <a:xfrm>
            <a:off x="3836710" y="731206"/>
            <a:ext cx="1440600" cy="180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Title Slide">
  <p:cSld name="14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Slide">
  <p:cSld name="6_Title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/>
          <p:nvPr>
            <p:ph idx="2" type="pic"/>
          </p:nvPr>
        </p:nvSpPr>
        <p:spPr>
          <a:xfrm>
            <a:off x="4139951" y="555525"/>
            <a:ext cx="1650300" cy="4048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1"/>
          <p:cNvSpPr/>
          <p:nvPr>
            <p:ph idx="3" type="pic"/>
          </p:nvPr>
        </p:nvSpPr>
        <p:spPr>
          <a:xfrm>
            <a:off x="2339751" y="555525"/>
            <a:ext cx="1650300" cy="4048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1"/>
          <p:cNvSpPr/>
          <p:nvPr>
            <p:ph idx="4" type="pic"/>
          </p:nvPr>
        </p:nvSpPr>
        <p:spPr>
          <a:xfrm>
            <a:off x="539552" y="555525"/>
            <a:ext cx="1650300" cy="4048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Layout 1">
  <p:cSld name="Agenda Layout_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1741375" y="362825"/>
            <a:ext cx="7340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Title Slide">
  <p:cSld name="9_Title Slid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/>
          <p:nvPr>
            <p:ph idx="2" type="pic"/>
          </p:nvPr>
        </p:nvSpPr>
        <p:spPr>
          <a:xfrm>
            <a:off x="0" y="0"/>
            <a:ext cx="9144000" cy="2787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0" y="25735"/>
            <a:ext cx="91440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4"/>
          <p:cNvSpPr txBox="1"/>
          <p:nvPr>
            <p:ph type="title"/>
          </p:nvPr>
        </p:nvSpPr>
        <p:spPr>
          <a:xfrm>
            <a:off x="1547663" y="123433"/>
            <a:ext cx="75963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Slide">
  <p:cSld name="8_Title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/>
          <p:nvPr>
            <p:ph idx="2" type="pic"/>
          </p:nvPr>
        </p:nvSpPr>
        <p:spPr>
          <a:xfrm>
            <a:off x="0" y="0"/>
            <a:ext cx="9138000" cy="257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5"/>
          <p:cNvSpPr/>
          <p:nvPr>
            <p:ph idx="3" type="pic"/>
          </p:nvPr>
        </p:nvSpPr>
        <p:spPr>
          <a:xfrm>
            <a:off x="4977151" y="1491629"/>
            <a:ext cx="1389900" cy="198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5"/>
          <p:cNvSpPr/>
          <p:nvPr>
            <p:ph idx="4" type="pic"/>
          </p:nvPr>
        </p:nvSpPr>
        <p:spPr>
          <a:xfrm>
            <a:off x="6889703" y="1491629"/>
            <a:ext cx="1389900" cy="1984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Title Slide">
  <p:cSld name="12_Title Slid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Break Layout">
  <p:cSld name="Section Break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" type="subTitle"/>
          </p:nvPr>
        </p:nvSpPr>
        <p:spPr>
          <a:xfrm>
            <a:off x="4658000" y="2752985"/>
            <a:ext cx="44883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asic Layout">
  <p:cSld name="4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/>
          <p:nvPr/>
        </p:nvSpPr>
        <p:spPr>
          <a:xfrm>
            <a:off x="971600" y="1827287"/>
            <a:ext cx="7272808" cy="2304256"/>
          </a:xfrm>
          <a:prstGeom prst="rect">
            <a:avLst/>
          </a:prstGeom>
          <a:noFill/>
          <a:ln cap="flat" cmpd="sng" w="38100">
            <a:solidFill>
              <a:srgbClr val="477DC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6"/>
          <p:cNvSpPr/>
          <p:nvPr/>
        </p:nvSpPr>
        <p:spPr>
          <a:xfrm>
            <a:off x="1403648" y="1044724"/>
            <a:ext cx="1584176" cy="1584176"/>
          </a:xfrm>
          <a:prstGeom prst="ellipse">
            <a:avLst/>
          </a:prstGeom>
          <a:solidFill>
            <a:srgbClr val="477DC7"/>
          </a:solidFill>
          <a:ln cap="flat" cmpd="sng" w="25400">
            <a:solidFill>
              <a:srgbClr val="477DC7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6"/>
          <p:cNvSpPr txBox="1"/>
          <p:nvPr>
            <p:ph type="title"/>
          </p:nvPr>
        </p:nvSpPr>
        <p:spPr>
          <a:xfrm>
            <a:off x="3157863" y="898625"/>
            <a:ext cx="59862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0" name="Google Shape;20;p6"/>
          <p:cNvSpPr txBox="1"/>
          <p:nvPr>
            <p:ph idx="1" type="subTitle"/>
          </p:nvPr>
        </p:nvSpPr>
        <p:spPr>
          <a:xfrm>
            <a:off x="3153100" y="1493400"/>
            <a:ext cx="59862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Basic Layout">
  <p:cSld name="7_Basic Layout">
    <p:bg>
      <p:bgPr>
        <a:blipFill rotWithShape="1">
          <a:blip r:embed="rId2">
            <a:alphaModFix/>
          </a:blip>
          <a:stretch>
            <a:fillRect b="-8998" l="0" r="0" t="-8999"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>
            <p:ph type="title"/>
          </p:nvPr>
        </p:nvSpPr>
        <p:spPr>
          <a:xfrm>
            <a:off x="10269" y="152400"/>
            <a:ext cx="9136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4" name="Google Shape;24;p7"/>
          <p:cNvSpPr txBox="1"/>
          <p:nvPr>
            <p:ph idx="1" type="subTitle"/>
          </p:nvPr>
        </p:nvSpPr>
        <p:spPr>
          <a:xfrm>
            <a:off x="3000" y="747175"/>
            <a:ext cx="9136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Basic Layout">
  <p:cSld name="6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/>
          <p:nvPr>
            <p:ph idx="2" type="pic"/>
          </p:nvPr>
        </p:nvSpPr>
        <p:spPr>
          <a:xfrm>
            <a:off x="463352" y="1491630"/>
            <a:ext cx="2546536" cy="3096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8"/>
          <p:cNvSpPr/>
          <p:nvPr>
            <p:ph idx="3" type="pic"/>
          </p:nvPr>
        </p:nvSpPr>
        <p:spPr>
          <a:xfrm>
            <a:off x="3297920" y="1491630"/>
            <a:ext cx="2546536" cy="3096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8"/>
          <p:cNvSpPr/>
          <p:nvPr>
            <p:ph idx="4" type="pic"/>
          </p:nvPr>
        </p:nvSpPr>
        <p:spPr>
          <a:xfrm>
            <a:off x="6132488" y="1491630"/>
            <a:ext cx="2546536" cy="30963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type="title"/>
          </p:nvPr>
        </p:nvSpPr>
        <p:spPr>
          <a:xfrm>
            <a:off x="129000" y="0"/>
            <a:ext cx="9018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121825" y="594775"/>
            <a:ext cx="9018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asic Layout">
  <p:cSld name="1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29000" y="0"/>
            <a:ext cx="9018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21825" y="594775"/>
            <a:ext cx="9018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_Images and Contents Layout">
  <p:cSld name="52_Images and Contents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>
            <p:ph idx="2" type="pic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hyperlink" Target="https://www.researchgate.net/publication/261269856_Pragma_based_parallelization_-_Trading_hardware_efficiency_for_ease_of_use" TargetMode="External"/><Relationship Id="rId5" Type="http://schemas.openxmlformats.org/officeDocument/2006/relationships/hyperlink" Target="https://www.researchgate.net/publication/261269856_Pragma_based_parallelization_-_Trading_hardware_efficiency_for_ease_of_us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63.png"/><Relationship Id="rId5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20.jpg"/><Relationship Id="rId5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jp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Relationship Id="rId4" Type="http://schemas.openxmlformats.org/officeDocument/2006/relationships/image" Target="../media/image21.jpg"/><Relationship Id="rId9" Type="http://schemas.openxmlformats.org/officeDocument/2006/relationships/image" Target="../media/image24.jpg"/><Relationship Id="rId5" Type="http://schemas.openxmlformats.org/officeDocument/2006/relationships/image" Target="../media/image23.jpg"/><Relationship Id="rId6" Type="http://schemas.openxmlformats.org/officeDocument/2006/relationships/image" Target="../media/image33.jpg"/><Relationship Id="rId7" Type="http://schemas.openxmlformats.org/officeDocument/2006/relationships/image" Target="../media/image22.jpg"/><Relationship Id="rId8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643" l="0" r="0" t="3643"/>
          <a:stretch/>
        </p:blipFill>
        <p:spPr>
          <a:xfrm>
            <a:off x="2921000" y="744538"/>
            <a:ext cx="3146400" cy="1944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55" name="Google Shape;155;p37"/>
          <p:cNvSpPr txBox="1"/>
          <p:nvPr>
            <p:ph type="title"/>
          </p:nvPr>
        </p:nvSpPr>
        <p:spPr>
          <a:xfrm>
            <a:off x="0" y="3696867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Font typeface="Arial"/>
              <a:buNone/>
            </a:pPr>
            <a:r>
              <a:rPr lang="en"/>
              <a:t>Stereo Matching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Left-Right Scanning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46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314" name="Google Shape;314;p46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46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2249175" y="1455675"/>
            <a:ext cx="6178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Some</a:t>
            </a:r>
            <a:r>
              <a:rPr b="1" lang="en" sz="2400">
                <a:solidFill>
                  <a:srgbClr val="595959"/>
                </a:solidFill>
              </a:rPr>
              <a:t> distance of keypoints are </a:t>
            </a:r>
            <a:r>
              <a:rPr b="1" lang="en" sz="2400">
                <a:solidFill>
                  <a:srgbClr val="FF5808"/>
                </a:solidFill>
              </a:rPr>
              <a:t>negative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6"/>
          <p:cNvSpPr txBox="1"/>
          <p:nvPr/>
        </p:nvSpPr>
        <p:spPr>
          <a:xfrm>
            <a:off x="1565453" y="1430632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1D1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76B1D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321" name="Google Shape;321;p46"/>
          <p:cNvSpPr txBox="1"/>
          <p:nvPr/>
        </p:nvSpPr>
        <p:spPr>
          <a:xfrm>
            <a:off x="1565457" y="2200957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C458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322" name="Google Shape;322;p46"/>
          <p:cNvSpPr txBox="1"/>
          <p:nvPr/>
        </p:nvSpPr>
        <p:spPr>
          <a:xfrm>
            <a:off x="2249175" y="2226000"/>
            <a:ext cx="53712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The infinite points are not the same </a:t>
            </a:r>
            <a:endParaRPr b="1" i="0" sz="2400" u="none" cap="none" strike="noStrike">
              <a:solidFill>
                <a:srgbClr val="F4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1565460" y="2971282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C04A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F3C04A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324" name="Google Shape;324;p46"/>
          <p:cNvSpPr txBox="1"/>
          <p:nvPr/>
        </p:nvSpPr>
        <p:spPr>
          <a:xfrm>
            <a:off x="2249175" y="2996325"/>
            <a:ext cx="5025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The images are cross together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6"/>
          <p:cNvSpPr/>
          <p:nvPr/>
        </p:nvSpPr>
        <p:spPr>
          <a:xfrm>
            <a:off x="1411850" y="3731425"/>
            <a:ext cx="1051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6D9A"/>
          </a:solidFill>
          <a:ln cap="flat" cmpd="sng" w="9525">
            <a:solidFill>
              <a:srgbClr val="F26D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6"/>
          <p:cNvSpPr txBox="1"/>
          <p:nvPr/>
        </p:nvSpPr>
        <p:spPr>
          <a:xfrm>
            <a:off x="2531950" y="3766650"/>
            <a:ext cx="5025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6"/>
          <p:cNvSpPr txBox="1"/>
          <p:nvPr/>
        </p:nvSpPr>
        <p:spPr>
          <a:xfrm>
            <a:off x="2531950" y="3614250"/>
            <a:ext cx="58335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FF0000"/>
                </a:solidFill>
              </a:rPr>
              <a:t>Left-Right Scanning</a:t>
            </a:r>
            <a:endParaRPr b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to get the cost between foreground and background</a:t>
            </a:r>
            <a:r>
              <a:rPr b="1" lang="en" sz="2400">
                <a:solidFill>
                  <a:srgbClr val="FF0000"/>
                </a:solidFill>
              </a:rPr>
              <a:t> 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725" y="1254575"/>
            <a:ext cx="642937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 txBox="1"/>
          <p:nvPr>
            <p:ph type="title"/>
          </p:nvPr>
        </p:nvSpPr>
        <p:spPr>
          <a:xfrm>
            <a:off x="2320450" y="160250"/>
            <a:ext cx="6710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Left-Right Scanning Cont.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47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335" name="Google Shape;335;p47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47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Census Transform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48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346" name="Google Shape;346;p48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8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8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8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48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175" y="1179800"/>
            <a:ext cx="6261151" cy="33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8"/>
          <p:cNvSpPr txBox="1"/>
          <p:nvPr/>
        </p:nvSpPr>
        <p:spPr>
          <a:xfrm>
            <a:off x="1613050" y="4736375"/>
            <a:ext cx="73050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F3F3F"/>
                </a:solidFill>
              </a:rPr>
              <a:t>Reference: </a:t>
            </a:r>
            <a:r>
              <a:rPr i="1" lang="en" sz="1200" u="sng">
                <a:solidFill>
                  <a:schemeClr val="hlink"/>
                </a:solidFill>
                <a:hlinkClick r:id="rId4"/>
              </a:rPr>
              <a:t>Pragma based parallelization - Trading hardware efﬁciency for ease of use?, </a:t>
            </a:r>
            <a:r>
              <a:rPr b="1" i="1" lang="en" sz="1200" u="sng">
                <a:solidFill>
                  <a:schemeClr val="hlink"/>
                </a:solidFill>
                <a:hlinkClick r:id="rId5"/>
              </a:rPr>
              <a:t>Tobias Kenter</a:t>
            </a:r>
            <a:endParaRPr b="1" i="1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Block SAD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Google Shape;358;p49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359" name="Google Shape;359;p49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9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9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9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49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500" y="1327400"/>
            <a:ext cx="7246501" cy="33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9"/>
          <p:cNvSpPr txBox="1"/>
          <p:nvPr/>
        </p:nvSpPr>
        <p:spPr>
          <a:xfrm>
            <a:off x="2177850" y="4782850"/>
            <a:ext cx="6966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F3F3F"/>
                </a:solidFill>
              </a:rPr>
              <a:t>Reference</a:t>
            </a:r>
            <a:r>
              <a:rPr b="1" lang="en" sz="1800">
                <a:solidFill>
                  <a:srgbClr val="3F3F3F"/>
                </a:solidFill>
              </a:rPr>
              <a:t>: </a:t>
            </a:r>
            <a:r>
              <a:rPr b="1" lang="en" sz="1000">
                <a:solidFill>
                  <a:srgbClr val="3F3F3F"/>
                </a:solidFill>
              </a:rPr>
              <a:t>http://doi.ieeecomputersociety.org/cms/Computer.org/dl/trans/tc/2013/04/figures/ttc20130406904.gif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Bi-Layer Winner-take-all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50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372" name="Google Shape;372;p50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50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7" name="Google Shape;377;p50"/>
          <p:cNvGraphicFramePr/>
          <p:nvPr/>
        </p:nvGraphicFramePr>
        <p:xfrm>
          <a:off x="1386563" y="135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{ABC8E1A9-1747-4E00-8F75-62EC852B931E}</a:tableStyleId>
              </a:tblPr>
              <a:tblGrid>
                <a:gridCol w="34735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78" name="Google Shape;378;p50"/>
          <p:cNvSpPr/>
          <p:nvPr/>
        </p:nvSpPr>
        <p:spPr>
          <a:xfrm flipH="1" rot="10800000">
            <a:off x="1386563" y="1353950"/>
            <a:ext cx="1726500" cy="3565800"/>
          </a:xfrm>
          <a:prstGeom prst="rtTriangl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0"/>
          <p:cNvSpPr/>
          <p:nvPr/>
        </p:nvSpPr>
        <p:spPr>
          <a:xfrm rot="10800000">
            <a:off x="3133613" y="1353950"/>
            <a:ext cx="1728600" cy="3565800"/>
          </a:xfrm>
          <a:prstGeom prst="rtTriangl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0" name="Google Shape;380;p50"/>
          <p:cNvGraphicFramePr/>
          <p:nvPr/>
        </p:nvGraphicFramePr>
        <p:xfrm>
          <a:off x="5319838" y="135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{ABC8E1A9-1747-4E00-8F75-62EC852B931E}</a:tableStyleId>
              </a:tblPr>
              <a:tblGrid>
                <a:gridCol w="34735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81" name="Google Shape;381;p50"/>
          <p:cNvSpPr/>
          <p:nvPr/>
        </p:nvSpPr>
        <p:spPr>
          <a:xfrm rot="-5400000">
            <a:off x="6179038" y="2291450"/>
            <a:ext cx="3536700" cy="1690800"/>
          </a:xfrm>
          <a:prstGeom prst="triangle">
            <a:avLst>
              <a:gd fmla="val 55901" name="adj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0"/>
          <p:cNvSpPr/>
          <p:nvPr/>
        </p:nvSpPr>
        <p:spPr>
          <a:xfrm rot="5400000">
            <a:off x="4419238" y="2248950"/>
            <a:ext cx="3536700" cy="1746600"/>
          </a:xfrm>
          <a:prstGeom prst="triangle">
            <a:avLst>
              <a:gd fmla="val 44511" name="adj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0"/>
          <p:cNvSpPr/>
          <p:nvPr/>
        </p:nvSpPr>
        <p:spPr>
          <a:xfrm rot="-5400000">
            <a:off x="6179038" y="2291450"/>
            <a:ext cx="3536700" cy="1690800"/>
          </a:xfrm>
          <a:prstGeom prst="triangle">
            <a:avLst>
              <a:gd fmla="val 55901" name="adj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0"/>
          <p:cNvSpPr/>
          <p:nvPr/>
        </p:nvSpPr>
        <p:spPr>
          <a:xfrm>
            <a:off x="7101988" y="1353900"/>
            <a:ext cx="2270700" cy="1570200"/>
          </a:xfrm>
          <a:prstGeom prst="parallelogram">
            <a:avLst>
              <a:gd fmla="val 84406" name="adj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0"/>
          <p:cNvSpPr/>
          <p:nvPr/>
        </p:nvSpPr>
        <p:spPr>
          <a:xfrm flipH="1">
            <a:off x="4790188" y="1353900"/>
            <a:ext cx="2270700" cy="1570200"/>
          </a:xfrm>
          <a:prstGeom prst="parallelogram">
            <a:avLst>
              <a:gd fmla="val 84406" name="adj"/>
            </a:avLst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4435988" y="2542500"/>
            <a:ext cx="1854300" cy="899400"/>
          </a:xfrm>
          <a:prstGeom prst="rightArrow">
            <a:avLst>
              <a:gd fmla="val 67755" name="adj1"/>
              <a:gd fmla="val 50000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rearrangement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Winner-Take-All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Local voting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51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393" name="Google Shape;393;p51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1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1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1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51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1"/>
          <p:cNvSpPr txBox="1"/>
          <p:nvPr/>
        </p:nvSpPr>
        <p:spPr>
          <a:xfrm>
            <a:off x="1386575" y="934950"/>
            <a:ext cx="59178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/>
              <a:t>Resize before winner-takes-all, and do voting by scale.</a:t>
            </a:r>
            <a:endParaRPr/>
          </a:p>
        </p:txBody>
      </p:sp>
      <p:graphicFrame>
        <p:nvGraphicFramePr>
          <p:cNvPr id="399" name="Google Shape;399;p51"/>
          <p:cNvGraphicFramePr/>
          <p:nvPr/>
        </p:nvGraphicFramePr>
        <p:xfrm>
          <a:off x="2948250" y="223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{ABC8E1A9-1747-4E00-8F75-62EC852B931E}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</a:tr>
            </a:tbl>
          </a:graphicData>
        </a:graphic>
      </p:graphicFrame>
      <p:sp>
        <p:nvSpPr>
          <p:cNvPr id="400" name="Google Shape;400;p51"/>
          <p:cNvSpPr/>
          <p:nvPr/>
        </p:nvSpPr>
        <p:spPr>
          <a:xfrm rot="5400000">
            <a:off x="3719225" y="1089775"/>
            <a:ext cx="349200" cy="1849500"/>
          </a:xfrm>
          <a:prstGeom prst="leftBrace">
            <a:avLst>
              <a:gd fmla="val 82951" name="adj1"/>
              <a:gd fmla="val 7832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1"/>
          <p:cNvSpPr txBox="1"/>
          <p:nvPr/>
        </p:nvSpPr>
        <p:spPr>
          <a:xfrm>
            <a:off x="2874100" y="1490725"/>
            <a:ext cx="1222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by 5</a:t>
            </a:r>
            <a:endParaRPr/>
          </a:p>
        </p:txBody>
      </p:sp>
      <p:sp>
        <p:nvSpPr>
          <p:cNvPr id="402" name="Google Shape;402;p51"/>
          <p:cNvSpPr/>
          <p:nvPr/>
        </p:nvSpPr>
        <p:spPr>
          <a:xfrm>
            <a:off x="1448650" y="1598950"/>
            <a:ext cx="1274100" cy="878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</a:t>
            </a:r>
            <a:r>
              <a:rPr lang="en"/>
              <a:t>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</a:t>
            </a:r>
            <a:r>
              <a:rPr lang="en"/>
              <a:t>Median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/>
          <p:nvPr>
            <p:ph type="title"/>
          </p:nvPr>
        </p:nvSpPr>
        <p:spPr>
          <a:xfrm>
            <a:off x="2320450" y="160250"/>
            <a:ext cx="6782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Color space transformation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52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409" name="Google Shape;409;p52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52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530850" y="1099325"/>
            <a:ext cx="6894000" cy="1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U</a:t>
            </a:r>
            <a:r>
              <a:rPr lang="en">
                <a:solidFill>
                  <a:srgbClr val="666666"/>
                </a:solidFill>
              </a:rPr>
              <a:t>se the </a:t>
            </a:r>
            <a:r>
              <a:rPr lang="en">
                <a:solidFill>
                  <a:srgbClr val="666666"/>
                </a:solidFill>
              </a:rPr>
              <a:t>disparity map from </a:t>
            </a:r>
            <a:r>
              <a:rPr lang="en">
                <a:solidFill>
                  <a:srgbClr val="666666"/>
                </a:solidFill>
              </a:rPr>
              <a:t>winner-take-all with first channel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Use the original one channel picture normalize square with second channel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Use the original one channel picture with third channel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Change color space from HSV to RGB with cv2.</a:t>
            </a:r>
            <a:r>
              <a:rPr lang="en">
                <a:solidFill>
                  <a:srgbClr val="666666"/>
                </a:solidFill>
              </a:rPr>
              <a:t>COLOR_HSV2RGB_FULL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Use this as guide img to do weighted-median-filter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15" name="Google Shape;4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938" y="2587325"/>
            <a:ext cx="1797215" cy="24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140" y="2587325"/>
            <a:ext cx="1797215" cy="24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4555" y="2587313"/>
            <a:ext cx="1797215" cy="24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7350" y="2587325"/>
            <a:ext cx="1797200" cy="240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Future Refinement 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53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425" name="Google Shape;425;p53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3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3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3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53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53"/>
          <p:cNvSpPr txBox="1"/>
          <p:nvPr/>
        </p:nvSpPr>
        <p:spPr>
          <a:xfrm>
            <a:off x="2249175" y="1455675"/>
            <a:ext cx="6178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Clustering each object and filling hole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 txBox="1"/>
          <p:nvPr/>
        </p:nvSpPr>
        <p:spPr>
          <a:xfrm>
            <a:off x="1565453" y="1430632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1D1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76B1D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32" name="Google Shape;432;p53"/>
          <p:cNvSpPr txBox="1"/>
          <p:nvPr/>
        </p:nvSpPr>
        <p:spPr>
          <a:xfrm>
            <a:off x="1565457" y="2200957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C458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33" name="Google Shape;433;p53"/>
          <p:cNvSpPr txBox="1"/>
          <p:nvPr/>
        </p:nvSpPr>
        <p:spPr>
          <a:xfrm>
            <a:off x="2249175" y="2199150"/>
            <a:ext cx="53712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Filling the hole of </a:t>
            </a:r>
            <a:r>
              <a:rPr b="1" lang="en" sz="2400">
                <a:solidFill>
                  <a:srgbClr val="595959"/>
                </a:solidFill>
              </a:rPr>
              <a:t>neighborhood of </a:t>
            </a:r>
            <a:r>
              <a:rPr b="1" lang="en" sz="2400">
                <a:solidFill>
                  <a:srgbClr val="595959"/>
                </a:solidFill>
              </a:rPr>
              <a:t>each disparity number    </a:t>
            </a:r>
            <a:r>
              <a:rPr b="1" lang="en" sz="2400">
                <a:solidFill>
                  <a:srgbClr val="595959"/>
                </a:solidFill>
              </a:rPr>
              <a:t> </a:t>
            </a:r>
            <a:endParaRPr b="1" i="0" sz="2400" u="none" cap="none" strike="noStrike">
              <a:solidFill>
                <a:srgbClr val="F4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3"/>
          <p:cNvSpPr txBox="1"/>
          <p:nvPr/>
        </p:nvSpPr>
        <p:spPr>
          <a:xfrm>
            <a:off x="1565460" y="3077957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C04A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F3C04A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435" name="Google Shape;435;p53"/>
          <p:cNvSpPr txBox="1"/>
          <p:nvPr/>
        </p:nvSpPr>
        <p:spPr>
          <a:xfrm>
            <a:off x="2249175" y="3103000"/>
            <a:ext cx="5025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Hole filling by background and foreground disparity map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3"/>
          <p:cNvSpPr/>
          <p:nvPr/>
        </p:nvSpPr>
        <p:spPr>
          <a:xfrm>
            <a:off x="1342400" y="4222875"/>
            <a:ext cx="1051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6D9A"/>
          </a:solidFill>
          <a:ln cap="flat" cmpd="sng" w="9525">
            <a:solidFill>
              <a:srgbClr val="F26D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3"/>
          <p:cNvSpPr txBox="1"/>
          <p:nvPr/>
        </p:nvSpPr>
        <p:spPr>
          <a:xfrm>
            <a:off x="2496400" y="4122675"/>
            <a:ext cx="2421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Time limitation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Future Refinement 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54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444" name="Google Shape;444;p54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4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4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54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575" y="1423774"/>
            <a:ext cx="1695028" cy="22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316" y="1423774"/>
            <a:ext cx="1695028" cy="22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4075" y="1423773"/>
            <a:ext cx="1695025" cy="226709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4"/>
          <p:cNvSpPr txBox="1"/>
          <p:nvPr/>
        </p:nvSpPr>
        <p:spPr>
          <a:xfrm>
            <a:off x="1716985" y="386537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Foreground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4151710" y="386537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background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6586424" y="3865374"/>
            <a:ext cx="2076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Before filling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Synthetic method</a:t>
            </a:r>
            <a:r>
              <a:rPr b="1" lang="en" sz="3600">
                <a:solidFill>
                  <a:srgbClr val="595959"/>
                </a:solidFill>
              </a:rPr>
              <a:t> 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55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461" name="Google Shape;461;p55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5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5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55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2249175" y="1455675"/>
            <a:ext cx="6178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Using PSMNet deep learning model 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5"/>
          <p:cNvSpPr txBox="1"/>
          <p:nvPr/>
        </p:nvSpPr>
        <p:spPr>
          <a:xfrm>
            <a:off x="1565453" y="1430632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1D1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76B1D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68" name="Google Shape;468;p55"/>
          <p:cNvSpPr txBox="1"/>
          <p:nvPr/>
        </p:nvSpPr>
        <p:spPr>
          <a:xfrm>
            <a:off x="1565457" y="2200957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C458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69" name="Google Shape;469;p55"/>
          <p:cNvSpPr txBox="1"/>
          <p:nvPr/>
        </p:nvSpPr>
        <p:spPr>
          <a:xfrm>
            <a:off x="2249175" y="2199150"/>
            <a:ext cx="53712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Training on SceneFlow dataset</a:t>
            </a:r>
            <a:r>
              <a:rPr b="1" lang="en" sz="2400">
                <a:solidFill>
                  <a:srgbClr val="595959"/>
                </a:solidFill>
              </a:rPr>
              <a:t>     </a:t>
            </a:r>
            <a:endParaRPr b="1" sz="2400">
              <a:solidFill>
                <a:srgbClr val="595959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-"/>
            </a:pPr>
            <a:r>
              <a:rPr b="1" lang="en" sz="2400">
                <a:solidFill>
                  <a:srgbClr val="595959"/>
                </a:solidFill>
              </a:rPr>
              <a:t>FlyTing3D</a:t>
            </a:r>
            <a:endParaRPr b="1" sz="2400">
              <a:solidFill>
                <a:srgbClr val="595959"/>
              </a:solidFill>
            </a:endParaRPr>
          </a:p>
        </p:txBody>
      </p:sp>
      <p:sp>
        <p:nvSpPr>
          <p:cNvPr id="470" name="Google Shape;470;p55"/>
          <p:cNvSpPr txBox="1"/>
          <p:nvPr/>
        </p:nvSpPr>
        <p:spPr>
          <a:xfrm>
            <a:off x="1565460" y="3211920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C04A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F3C04A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471" name="Google Shape;471;p55"/>
          <p:cNvSpPr txBox="1"/>
          <p:nvPr/>
        </p:nvSpPr>
        <p:spPr>
          <a:xfrm>
            <a:off x="2249175" y="3296963"/>
            <a:ext cx="5025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Fine tune on our final datasets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8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2336" l="11086" r="42038" t="3055"/>
          <a:stretch/>
        </p:blipFill>
        <p:spPr>
          <a:xfrm>
            <a:off x="6375601" y="1189413"/>
            <a:ext cx="1728300" cy="1958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61" name="Google Shape;161;p38"/>
          <p:cNvSpPr txBox="1"/>
          <p:nvPr>
            <p:ph type="title"/>
          </p:nvPr>
        </p:nvSpPr>
        <p:spPr>
          <a:xfrm>
            <a:off x="0" y="25735"/>
            <a:ext cx="91440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i="0" lang="en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Our</a:t>
            </a:r>
            <a:r>
              <a:rPr b="1" i="0" lang="en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3600" u="none" cap="none" strike="noStrike">
                <a:solidFill>
                  <a:srgbClr val="F3C04A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b="1" i="0" lang="en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38"/>
          <p:cNvGrpSpPr/>
          <p:nvPr/>
        </p:nvGrpSpPr>
        <p:grpSpPr>
          <a:xfrm>
            <a:off x="1075757" y="3277975"/>
            <a:ext cx="1833986" cy="1285433"/>
            <a:chOff x="625407" y="3277975"/>
            <a:chExt cx="1833986" cy="1285433"/>
          </a:xfrm>
        </p:grpSpPr>
        <p:grpSp>
          <p:nvGrpSpPr>
            <p:cNvPr id="163" name="Google Shape;163;p38"/>
            <p:cNvGrpSpPr/>
            <p:nvPr/>
          </p:nvGrpSpPr>
          <p:grpSpPr>
            <a:xfrm>
              <a:off x="625407" y="3277975"/>
              <a:ext cx="1833986" cy="1285433"/>
              <a:chOff x="3779910" y="3121102"/>
              <a:chExt cx="1584300" cy="1285433"/>
            </a:xfrm>
          </p:grpSpPr>
          <p:sp>
            <p:nvSpPr>
              <p:cNvPr id="164" name="Google Shape;164;p38"/>
              <p:cNvSpPr txBox="1"/>
              <p:nvPr/>
            </p:nvSpPr>
            <p:spPr>
              <a:xfrm>
                <a:off x="3779910" y="3121102"/>
                <a:ext cx="15843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350"/>
                  <a:buFont typeface="Arial"/>
                  <a:buNone/>
                </a:pPr>
                <a:r>
                  <a:rPr b="1" lang="en">
                    <a:solidFill>
                      <a:srgbClr val="3F3F3F"/>
                    </a:solidFill>
                  </a:rPr>
                  <a:t>R07921052 </a:t>
                </a:r>
                <a:r>
                  <a:rPr b="1" i="0" lang="en" sz="1400" u="none" cap="none" strike="noStrik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劉兆鵬</a:t>
                </a:r>
                <a:endParaRPr b="1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8"/>
              <p:cNvSpPr txBox="1"/>
              <p:nvPr/>
            </p:nvSpPr>
            <p:spPr>
              <a:xfrm>
                <a:off x="3779910" y="3494996"/>
                <a:ext cx="15843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6B1D1"/>
                  </a:buClr>
                  <a:buSzPts val="300"/>
                  <a:buFont typeface="Arial"/>
                  <a:buNone/>
                </a:pPr>
                <a:r>
                  <a:rPr lang="en" sz="1200">
                    <a:solidFill>
                      <a:srgbClr val="76B1D1"/>
                    </a:solidFill>
                  </a:rPr>
                  <a:t>Researcher</a:t>
                </a:r>
                <a:endParaRPr/>
              </a:p>
            </p:txBody>
          </p:sp>
          <p:sp>
            <p:nvSpPr>
              <p:cNvPr id="166" name="Google Shape;166;p38"/>
              <p:cNvSpPr txBox="1"/>
              <p:nvPr/>
            </p:nvSpPr>
            <p:spPr>
              <a:xfrm>
                <a:off x="3779910" y="3760335"/>
                <a:ext cx="15843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300"/>
                  <a:buFont typeface="Arial"/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" name="Google Shape;167;p38"/>
            <p:cNvSpPr/>
            <p:nvPr/>
          </p:nvSpPr>
          <p:spPr>
            <a:xfrm>
              <a:off x="683760" y="3579862"/>
              <a:ext cx="1728000" cy="36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38"/>
          <p:cNvGrpSpPr/>
          <p:nvPr/>
        </p:nvGrpSpPr>
        <p:grpSpPr>
          <a:xfrm>
            <a:off x="3655008" y="3277975"/>
            <a:ext cx="1833986" cy="1285433"/>
            <a:chOff x="2651371" y="3277975"/>
            <a:chExt cx="1833986" cy="1285433"/>
          </a:xfrm>
        </p:grpSpPr>
        <p:grpSp>
          <p:nvGrpSpPr>
            <p:cNvPr id="169" name="Google Shape;169;p38"/>
            <p:cNvGrpSpPr/>
            <p:nvPr/>
          </p:nvGrpSpPr>
          <p:grpSpPr>
            <a:xfrm>
              <a:off x="2651371" y="3277975"/>
              <a:ext cx="1833986" cy="1285433"/>
              <a:chOff x="3779910" y="3121102"/>
              <a:chExt cx="1584300" cy="1285433"/>
            </a:xfrm>
          </p:grpSpPr>
          <p:sp>
            <p:nvSpPr>
              <p:cNvPr id="170" name="Google Shape;170;p38"/>
              <p:cNvSpPr txBox="1"/>
              <p:nvPr/>
            </p:nvSpPr>
            <p:spPr>
              <a:xfrm>
                <a:off x="3779910" y="3121102"/>
                <a:ext cx="15843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350"/>
                  <a:buFont typeface="Arial"/>
                  <a:buNone/>
                </a:pPr>
                <a:r>
                  <a:rPr b="1" lang="en">
                    <a:solidFill>
                      <a:srgbClr val="3F3F3F"/>
                    </a:solidFill>
                  </a:rPr>
                  <a:t>R06921081 張邵瑀</a:t>
                </a:r>
                <a:endParaRPr b="1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38"/>
              <p:cNvSpPr txBox="1"/>
              <p:nvPr/>
            </p:nvSpPr>
            <p:spPr>
              <a:xfrm>
                <a:off x="3779910" y="3494996"/>
                <a:ext cx="15843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0C458"/>
                  </a:buClr>
                  <a:buSzPts val="3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A0C458"/>
                    </a:solidFill>
                    <a:latin typeface="Arial"/>
                    <a:ea typeface="Arial"/>
                    <a:cs typeface="Arial"/>
                    <a:sym typeface="Arial"/>
                  </a:rPr>
                  <a:t>Programmer</a:t>
                </a:r>
                <a:endParaRPr/>
              </a:p>
            </p:txBody>
          </p:sp>
          <p:sp>
            <p:nvSpPr>
              <p:cNvPr id="172" name="Google Shape;172;p38"/>
              <p:cNvSpPr txBox="1"/>
              <p:nvPr/>
            </p:nvSpPr>
            <p:spPr>
              <a:xfrm>
                <a:off x="3779910" y="3760335"/>
                <a:ext cx="15843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300"/>
                  <a:buFont typeface="Arial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3" name="Google Shape;173;p38"/>
            <p:cNvSpPr/>
            <p:nvPr/>
          </p:nvSpPr>
          <p:spPr>
            <a:xfrm>
              <a:off x="2704300" y="3579862"/>
              <a:ext cx="1728000" cy="36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38"/>
          <p:cNvGrpSpPr/>
          <p:nvPr/>
        </p:nvGrpSpPr>
        <p:grpSpPr>
          <a:xfrm>
            <a:off x="6322753" y="3277975"/>
            <a:ext cx="1833986" cy="1285433"/>
            <a:chOff x="4689291" y="3277975"/>
            <a:chExt cx="1833986" cy="1285433"/>
          </a:xfrm>
        </p:grpSpPr>
        <p:grpSp>
          <p:nvGrpSpPr>
            <p:cNvPr id="175" name="Google Shape;175;p38"/>
            <p:cNvGrpSpPr/>
            <p:nvPr/>
          </p:nvGrpSpPr>
          <p:grpSpPr>
            <a:xfrm>
              <a:off x="4689291" y="3277975"/>
              <a:ext cx="1833986" cy="1285433"/>
              <a:chOff x="3779910" y="3121102"/>
              <a:chExt cx="1584300" cy="1285433"/>
            </a:xfrm>
          </p:grpSpPr>
          <p:sp>
            <p:nvSpPr>
              <p:cNvPr id="176" name="Google Shape;176;p38"/>
              <p:cNvSpPr txBox="1"/>
              <p:nvPr/>
            </p:nvSpPr>
            <p:spPr>
              <a:xfrm>
                <a:off x="3779910" y="3121102"/>
                <a:ext cx="15843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350"/>
                  <a:buFont typeface="Arial"/>
                  <a:buNone/>
                </a:pPr>
                <a:r>
                  <a:rPr b="1" lang="en">
                    <a:solidFill>
                      <a:srgbClr val="3F3F3F"/>
                    </a:solidFill>
                  </a:rPr>
                  <a:t>R06921058 方浩宇</a:t>
                </a:r>
                <a:endParaRPr b="1" i="0" sz="14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8"/>
              <p:cNvSpPr txBox="1"/>
              <p:nvPr/>
            </p:nvSpPr>
            <p:spPr>
              <a:xfrm>
                <a:off x="3779910" y="3494996"/>
                <a:ext cx="15843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C04A"/>
                  </a:buClr>
                  <a:buSzPts val="300"/>
                  <a:buFont typeface="Arial"/>
                  <a:buNone/>
                </a:pPr>
                <a:r>
                  <a:rPr lang="en" sz="1200">
                    <a:solidFill>
                      <a:srgbClr val="F3C04A"/>
                    </a:solidFill>
                  </a:rPr>
                  <a:t>System Analysis</a:t>
                </a:r>
                <a:endParaRPr/>
              </a:p>
            </p:txBody>
          </p:sp>
          <p:sp>
            <p:nvSpPr>
              <p:cNvPr id="178" name="Google Shape;178;p38"/>
              <p:cNvSpPr txBox="1"/>
              <p:nvPr/>
            </p:nvSpPr>
            <p:spPr>
              <a:xfrm>
                <a:off x="3779910" y="3760335"/>
                <a:ext cx="1584300" cy="6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300"/>
                  <a:buFont typeface="Arial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9" name="Google Shape;179;p38"/>
            <p:cNvSpPr/>
            <p:nvPr/>
          </p:nvSpPr>
          <p:spPr>
            <a:xfrm>
              <a:off x="4742221" y="3579862"/>
              <a:ext cx="1728000" cy="36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0" name="Google Shape;180;p3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28151" l="14837" r="14341" t="18350"/>
          <a:stretch/>
        </p:blipFill>
        <p:spPr>
          <a:xfrm>
            <a:off x="3707847" y="1189413"/>
            <a:ext cx="1728300" cy="1958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181" name="Google Shape;181;p38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14805" l="22590" r="28806" t="1923"/>
          <a:stretch/>
        </p:blipFill>
        <p:spPr>
          <a:xfrm>
            <a:off x="1128593" y="1189413"/>
            <a:ext cx="1728300" cy="1958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6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Model Structure</a:t>
            </a:r>
            <a:r>
              <a:rPr b="1" lang="en" sz="3600">
                <a:solidFill>
                  <a:srgbClr val="595959"/>
                </a:solidFill>
              </a:rPr>
              <a:t> 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7" name="Google Shape;477;p56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478" name="Google Shape;478;p56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p56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00" y="936267"/>
            <a:ext cx="6787502" cy="384659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6"/>
          <p:cNvSpPr txBox="1"/>
          <p:nvPr/>
        </p:nvSpPr>
        <p:spPr>
          <a:xfrm>
            <a:off x="3822600" y="4782850"/>
            <a:ext cx="53214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</a:rPr>
              <a:t>Reference: </a:t>
            </a:r>
            <a:r>
              <a:rPr b="1" lang="en" sz="1800">
                <a:solidFill>
                  <a:srgbClr val="3F3F3F"/>
                </a:solidFill>
              </a:rPr>
              <a:t>https://arxiv.org/pdf/1803.08669.pdf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/>
          <p:nvPr>
            <p:ph type="title"/>
          </p:nvPr>
        </p:nvSpPr>
        <p:spPr>
          <a:xfrm>
            <a:off x="2320449" y="230069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Disparity Map Result</a:t>
            </a:r>
            <a:r>
              <a:rPr b="1" lang="en" sz="3600">
                <a:solidFill>
                  <a:srgbClr val="595959"/>
                </a:solidFill>
              </a:rPr>
              <a:t> 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625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725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800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200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075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575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00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2575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000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475" y="533400"/>
            <a:ext cx="304800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525" y="607799"/>
            <a:ext cx="2915425" cy="388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425" y="607800"/>
            <a:ext cx="2859575" cy="38872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 txBox="1"/>
          <p:nvPr/>
        </p:nvSpPr>
        <p:spPr>
          <a:xfrm>
            <a:off x="2365147" y="449502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0.696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3"/>
          <p:cNvSpPr txBox="1"/>
          <p:nvPr/>
        </p:nvSpPr>
        <p:spPr>
          <a:xfrm>
            <a:off x="5785122" y="449502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0.698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125" y="668462"/>
            <a:ext cx="2927300" cy="39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900" y="668438"/>
            <a:ext cx="2927300" cy="390309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4"/>
          <p:cNvSpPr txBox="1"/>
          <p:nvPr/>
        </p:nvSpPr>
        <p:spPr>
          <a:xfrm>
            <a:off x="2406647" y="457152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0.698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4"/>
          <p:cNvSpPr txBox="1"/>
          <p:nvPr/>
        </p:nvSpPr>
        <p:spPr>
          <a:xfrm>
            <a:off x="5802447" y="457152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0.747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225" y="601050"/>
            <a:ext cx="2900200" cy="38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024" y="636600"/>
            <a:ext cx="2846850" cy="37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5"/>
          <p:cNvSpPr txBox="1"/>
          <p:nvPr/>
        </p:nvSpPr>
        <p:spPr>
          <a:xfrm>
            <a:off x="2425222" y="446797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0.687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65"/>
          <p:cNvSpPr txBox="1"/>
          <p:nvPr/>
        </p:nvSpPr>
        <p:spPr>
          <a:xfrm>
            <a:off x="5833347" y="446797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0.779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>
            <a:alpha val="1960"/>
          </a:schemeClr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/>
          <p:nvPr>
            <p:ph idx="2" type="pic"/>
          </p:nvPr>
        </p:nvSpPr>
        <p:spPr>
          <a:xfrm>
            <a:off x="0" y="1799"/>
            <a:ext cx="4572000" cy="514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reate_0006_hio3mrgxjt4-imani-clovis.jpg" id="187" name="Google Shape;187;p39"/>
          <p:cNvPicPr preferRelativeResize="0"/>
          <p:nvPr/>
        </p:nvPicPr>
        <p:blipFill rotWithShape="1">
          <a:blip r:embed="rId3">
            <a:alphaModFix amt="63000"/>
          </a:blip>
          <a:srcRect b="0" l="25000" r="25000" t="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6176682" y="363071"/>
            <a:ext cx="152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9"/>
          <p:cNvSpPr txBox="1"/>
          <p:nvPr/>
        </p:nvSpPr>
        <p:spPr>
          <a:xfrm>
            <a:off x="5867399" y="1474694"/>
            <a:ext cx="2891100" cy="4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595959"/>
                </a:solidFill>
              </a:rPr>
              <a:t>Introduction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595959"/>
                </a:solidFill>
              </a:rPr>
              <a:t>Method</a:t>
            </a:r>
            <a:endParaRPr b="1" sz="2000">
              <a:solidFill>
                <a:srgbClr val="595959"/>
              </a:solidFill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595959"/>
                </a:solidFill>
              </a:rPr>
              <a:t>Future Refinement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b="1" lang="en" sz="2000">
                <a:solidFill>
                  <a:srgbClr val="595959"/>
                </a:solidFill>
              </a:rPr>
              <a:t>Disparity map result</a:t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0" name="Google Shape;190;p39"/>
          <p:cNvSpPr/>
          <p:nvPr/>
        </p:nvSpPr>
        <p:spPr>
          <a:xfrm>
            <a:off x="5442357" y="1502148"/>
            <a:ext cx="425100" cy="326400"/>
          </a:xfrm>
          <a:custGeom>
            <a:rect b="b" l="l" r="r" t="t"/>
            <a:pathLst>
              <a:path extrusionOk="0" h="120000" w="12000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9"/>
          <p:cNvSpPr/>
          <p:nvPr/>
        </p:nvSpPr>
        <p:spPr>
          <a:xfrm>
            <a:off x="5442357" y="2075889"/>
            <a:ext cx="425100" cy="326400"/>
          </a:xfrm>
          <a:custGeom>
            <a:rect b="b" l="l" r="r" t="t"/>
            <a:pathLst>
              <a:path extrusionOk="0" h="120000" w="12000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9"/>
          <p:cNvSpPr/>
          <p:nvPr/>
        </p:nvSpPr>
        <p:spPr>
          <a:xfrm>
            <a:off x="5442357" y="2686049"/>
            <a:ext cx="425100" cy="326400"/>
          </a:xfrm>
          <a:custGeom>
            <a:rect b="b" l="l" r="r" t="t"/>
            <a:pathLst>
              <a:path extrusionOk="0" h="120000" w="12000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9"/>
          <p:cNvSpPr/>
          <p:nvPr/>
        </p:nvSpPr>
        <p:spPr>
          <a:xfrm>
            <a:off x="5442357" y="3296209"/>
            <a:ext cx="425100" cy="326400"/>
          </a:xfrm>
          <a:custGeom>
            <a:rect b="b" l="l" r="r" t="t"/>
            <a:pathLst>
              <a:path extrusionOk="0" h="120000" w="12000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700" y="592025"/>
            <a:ext cx="2765156" cy="36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650" y="592033"/>
            <a:ext cx="2765150" cy="368686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6"/>
          <p:cNvSpPr txBox="1"/>
          <p:nvPr/>
        </p:nvSpPr>
        <p:spPr>
          <a:xfrm>
            <a:off x="2537172" y="4278899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0.623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6"/>
          <p:cNvSpPr txBox="1"/>
          <p:nvPr/>
        </p:nvSpPr>
        <p:spPr>
          <a:xfrm>
            <a:off x="5960122" y="4278899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0.75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25" y="595400"/>
            <a:ext cx="2904425" cy="387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950" y="595400"/>
            <a:ext cx="2904425" cy="38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7"/>
          <p:cNvSpPr txBox="1"/>
          <p:nvPr/>
        </p:nvSpPr>
        <p:spPr>
          <a:xfrm>
            <a:off x="2572135" y="446797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0.87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7"/>
          <p:cNvSpPr txBox="1"/>
          <p:nvPr/>
        </p:nvSpPr>
        <p:spPr>
          <a:xfrm>
            <a:off x="5926060" y="4467974"/>
            <a:ext cx="1930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0.765</a:t>
            </a:r>
            <a:endParaRPr b="1" i="0" sz="2400" u="none" cap="none" strike="noStrike">
              <a:solidFill>
                <a:srgbClr val="FF580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"/>
          <p:cNvSpPr txBox="1"/>
          <p:nvPr>
            <p:ph type="title"/>
          </p:nvPr>
        </p:nvSpPr>
        <p:spPr>
          <a:xfrm>
            <a:off x="3089400" y="2300700"/>
            <a:ext cx="2965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Thank You !</a:t>
            </a:r>
            <a:r>
              <a:rPr b="1" lang="en" sz="3600">
                <a:solidFill>
                  <a:srgbClr val="595959"/>
                </a:solidFill>
              </a:rPr>
              <a:t> 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6826" y="2796350"/>
            <a:ext cx="4710051" cy="2261474"/>
          </a:xfrm>
          <a:prstGeom prst="rect">
            <a:avLst/>
          </a:prstGeom>
          <a:noFill/>
          <a:ln cap="flat" cmpd="sng" w="444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" name="Google Shape;1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6197" y="1075741"/>
            <a:ext cx="3447082" cy="1941856"/>
          </a:xfrm>
          <a:prstGeom prst="rect">
            <a:avLst/>
          </a:prstGeom>
          <a:noFill/>
          <a:ln cap="flat" cmpd="sng" w="444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40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i="0" lang="en" sz="3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40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202" name="Google Shape;202;p40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0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0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0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40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9928" y="1075741"/>
            <a:ext cx="2720954" cy="1803042"/>
          </a:xfrm>
          <a:prstGeom prst="rect">
            <a:avLst/>
          </a:prstGeom>
          <a:noFill/>
          <a:ln cap="flat" cmpd="sng" w="444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40"/>
          <p:cNvPicPr preferRelativeResize="0"/>
          <p:nvPr/>
        </p:nvPicPr>
        <p:blipFill rotWithShape="1">
          <a:blip r:embed="rId6">
            <a:alphaModFix/>
          </a:blip>
          <a:srcRect b="0" l="6009" r="6000" t="0"/>
          <a:stretch/>
        </p:blipFill>
        <p:spPr>
          <a:xfrm>
            <a:off x="1704563" y="1075741"/>
            <a:ext cx="1616926" cy="1225141"/>
          </a:xfrm>
          <a:prstGeom prst="rect">
            <a:avLst/>
          </a:prstGeom>
          <a:noFill/>
          <a:ln cap="flat" cmpd="sng" w="444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6720" y="2894897"/>
            <a:ext cx="2700000" cy="1737489"/>
          </a:xfrm>
          <a:prstGeom prst="rect">
            <a:avLst/>
          </a:prstGeom>
          <a:noFill/>
          <a:ln cap="flat" cmpd="sng" w="444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73815" y="2653230"/>
            <a:ext cx="2146379" cy="1475569"/>
          </a:xfrm>
          <a:prstGeom prst="rect">
            <a:avLst/>
          </a:prstGeom>
          <a:noFill/>
          <a:ln cap="flat" cmpd="sng" w="444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6139" y="2347556"/>
            <a:ext cx="2186160" cy="1517195"/>
          </a:xfrm>
          <a:prstGeom prst="rect">
            <a:avLst/>
          </a:prstGeom>
          <a:noFill/>
          <a:ln cap="flat" cmpd="sng" w="444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16150" y="3626288"/>
            <a:ext cx="2350675" cy="1431525"/>
          </a:xfrm>
          <a:prstGeom prst="rect">
            <a:avLst/>
          </a:prstGeom>
          <a:noFill/>
          <a:ln cap="flat" cmpd="sng" w="381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Result Preview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41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219" name="Google Shape;219;p41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1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1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1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41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75" y="1318625"/>
            <a:ext cx="2458875" cy="328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600" y="1318629"/>
            <a:ext cx="2458875" cy="328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625" y="1318625"/>
            <a:ext cx="2458875" cy="328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Method pipeline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" name="Google Shape;232;p42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233" name="Google Shape;233;p42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42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1462776" y="1828775"/>
            <a:ext cx="1434600" cy="58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Data preprocessing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9" name="Google Shape;239;p42"/>
          <p:cNvSpPr/>
          <p:nvPr/>
        </p:nvSpPr>
        <p:spPr>
          <a:xfrm>
            <a:off x="3452050" y="1828763"/>
            <a:ext cx="1518600" cy="585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Get max disparity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0" name="Google Shape;240;p42"/>
          <p:cNvSpPr/>
          <p:nvPr/>
        </p:nvSpPr>
        <p:spPr>
          <a:xfrm>
            <a:off x="3528238" y="2819038"/>
            <a:ext cx="1518600" cy="585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Intensity interpolation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1" name="Google Shape;241;p42"/>
          <p:cNvSpPr/>
          <p:nvPr/>
        </p:nvSpPr>
        <p:spPr>
          <a:xfrm>
            <a:off x="1462763" y="2818975"/>
            <a:ext cx="1833900" cy="585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Census Hamming distance (+ SAD)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2" name="Google Shape;242;p42"/>
          <p:cNvSpPr/>
          <p:nvPr/>
        </p:nvSpPr>
        <p:spPr>
          <a:xfrm>
            <a:off x="1570838" y="3912800"/>
            <a:ext cx="1356600" cy="585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Local voting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3" name="Google Shape;243;p42"/>
          <p:cNvSpPr/>
          <p:nvPr/>
        </p:nvSpPr>
        <p:spPr>
          <a:xfrm>
            <a:off x="3452038" y="3912800"/>
            <a:ext cx="1518600" cy="5856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Bi-Layer Winner-take-all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4" name="Google Shape;244;p42"/>
          <p:cNvSpPr/>
          <p:nvPr/>
        </p:nvSpPr>
        <p:spPr>
          <a:xfrm>
            <a:off x="5256963" y="3921125"/>
            <a:ext cx="1518600" cy="58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Hole filling(?)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45" name="Google Shape;245;p42"/>
          <p:cNvSpPr/>
          <p:nvPr/>
        </p:nvSpPr>
        <p:spPr>
          <a:xfrm>
            <a:off x="7043688" y="3921125"/>
            <a:ext cx="1833900" cy="58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Weighted-median-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filter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246" name="Google Shape;246;p42"/>
          <p:cNvCxnSpPr>
            <a:stCxn id="238" idx="3"/>
            <a:endCxn id="239" idx="1"/>
          </p:cNvCxnSpPr>
          <p:nvPr/>
        </p:nvCxnSpPr>
        <p:spPr>
          <a:xfrm>
            <a:off x="2897376" y="2121575"/>
            <a:ext cx="55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42"/>
          <p:cNvCxnSpPr>
            <a:stCxn id="241" idx="1"/>
            <a:endCxn id="242" idx="1"/>
          </p:cNvCxnSpPr>
          <p:nvPr/>
        </p:nvCxnSpPr>
        <p:spPr>
          <a:xfrm>
            <a:off x="1462763" y="3111775"/>
            <a:ext cx="108000" cy="1093800"/>
          </a:xfrm>
          <a:prstGeom prst="bentConnector3">
            <a:avLst>
              <a:gd fmla="val -2204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42"/>
          <p:cNvCxnSpPr>
            <a:stCxn id="242" idx="3"/>
            <a:endCxn id="243" idx="1"/>
          </p:cNvCxnSpPr>
          <p:nvPr/>
        </p:nvCxnSpPr>
        <p:spPr>
          <a:xfrm>
            <a:off x="2927438" y="4205600"/>
            <a:ext cx="52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42"/>
          <p:cNvCxnSpPr>
            <a:stCxn id="243" idx="3"/>
            <a:endCxn id="244" idx="1"/>
          </p:cNvCxnSpPr>
          <p:nvPr/>
        </p:nvCxnSpPr>
        <p:spPr>
          <a:xfrm>
            <a:off x="4970638" y="4205600"/>
            <a:ext cx="286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42"/>
          <p:cNvCxnSpPr>
            <a:stCxn id="244" idx="3"/>
            <a:endCxn id="245" idx="1"/>
          </p:cNvCxnSpPr>
          <p:nvPr/>
        </p:nvCxnSpPr>
        <p:spPr>
          <a:xfrm>
            <a:off x="6775563" y="4213925"/>
            <a:ext cx="26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D:\KBM-정애\014-Fullppt\PNG이미지\핸드폰5.png" id="251" name="Google Shape;2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4181" y="1117925"/>
            <a:ext cx="1798943" cy="2869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42"/>
          <p:cNvGrpSpPr/>
          <p:nvPr/>
        </p:nvGrpSpPr>
        <p:grpSpPr>
          <a:xfrm>
            <a:off x="5525375" y="1093325"/>
            <a:ext cx="3224477" cy="2869424"/>
            <a:chOff x="5525400" y="360450"/>
            <a:chExt cx="3224477" cy="2869424"/>
          </a:xfrm>
        </p:grpSpPr>
        <p:pic>
          <p:nvPicPr>
            <p:cNvPr descr="D:\KBM-정애\014-Fullppt\PNG이미지\핸드폰5.png" id="253" name="Google Shape;253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5400" y="360450"/>
              <a:ext cx="1798943" cy="286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66897" y="979651"/>
              <a:ext cx="1082980" cy="15449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5" name="Google Shape;2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896" y="1652363"/>
            <a:ext cx="1069136" cy="1544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42"/>
          <p:cNvCxnSpPr>
            <a:stCxn id="239" idx="3"/>
            <a:endCxn id="240" idx="3"/>
          </p:cNvCxnSpPr>
          <p:nvPr/>
        </p:nvCxnSpPr>
        <p:spPr>
          <a:xfrm>
            <a:off x="4970650" y="2121563"/>
            <a:ext cx="76200" cy="990300"/>
          </a:xfrm>
          <a:prstGeom prst="bentConnector3">
            <a:avLst>
              <a:gd fmla="val 4124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42"/>
          <p:cNvCxnSpPr>
            <a:stCxn id="240" idx="1"/>
          </p:cNvCxnSpPr>
          <p:nvPr/>
        </p:nvCxnSpPr>
        <p:spPr>
          <a:xfrm rot="10800000">
            <a:off x="3296638" y="3106138"/>
            <a:ext cx="2316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Sub-Pixel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43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264" name="Google Shape;264;p43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3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3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3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43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2630175" y="1455675"/>
            <a:ext cx="45162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The structure is similar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1946453" y="1430632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1D1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76B1D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71" name="Google Shape;271;p43"/>
          <p:cNvSpPr txBox="1"/>
          <p:nvPr/>
        </p:nvSpPr>
        <p:spPr>
          <a:xfrm>
            <a:off x="1946457" y="2200957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C458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72" name="Google Shape;272;p43"/>
          <p:cNvSpPr txBox="1"/>
          <p:nvPr/>
        </p:nvSpPr>
        <p:spPr>
          <a:xfrm>
            <a:off x="2630175" y="2226000"/>
            <a:ext cx="45162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The focal length is too long  </a:t>
            </a:r>
            <a:endParaRPr b="1" i="0" sz="2400" u="none" cap="none" strike="noStrike">
              <a:solidFill>
                <a:srgbClr val="F4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1946460" y="2971282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C04A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F3C04A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274" name="Google Shape;274;p43"/>
          <p:cNvSpPr txBox="1"/>
          <p:nvPr/>
        </p:nvSpPr>
        <p:spPr>
          <a:xfrm>
            <a:off x="2630175" y="2996325"/>
            <a:ext cx="5025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595959"/>
                </a:solidFill>
              </a:rPr>
              <a:t>The range of intensity is too limit</a:t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3"/>
          <p:cNvSpPr/>
          <p:nvPr/>
        </p:nvSpPr>
        <p:spPr>
          <a:xfrm>
            <a:off x="1792850" y="3883825"/>
            <a:ext cx="1051500" cy="2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6D9A"/>
          </a:solidFill>
          <a:ln cap="flat" cmpd="sng" w="9525">
            <a:solidFill>
              <a:srgbClr val="F26D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2912950" y="3766650"/>
            <a:ext cx="5025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2912950" y="3766650"/>
            <a:ext cx="58335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Font typeface="Arial"/>
              <a:buNone/>
            </a:pPr>
            <a:r>
              <a:rPr b="1" lang="en" sz="2400">
                <a:solidFill>
                  <a:srgbClr val="FF0000"/>
                </a:solidFill>
              </a:rPr>
              <a:t>Intensity Interpolation</a:t>
            </a:r>
            <a:endParaRPr b="1"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to increase structure information</a:t>
            </a:r>
            <a:r>
              <a:rPr b="1" lang="en" sz="2400">
                <a:solidFill>
                  <a:srgbClr val="FF0000"/>
                </a:solidFill>
              </a:rPr>
              <a:t> </a:t>
            </a:r>
            <a:endParaRPr b="1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2320449" y="160245"/>
            <a:ext cx="547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</a:pPr>
            <a:r>
              <a:rPr b="1" lang="en" sz="3600">
                <a:solidFill>
                  <a:srgbClr val="595959"/>
                </a:solidFill>
              </a:rPr>
              <a:t>Sub-Pixel Cont.</a:t>
            </a:r>
            <a:endParaRPr b="1" i="0" sz="3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44"/>
          <p:cNvGrpSpPr/>
          <p:nvPr/>
        </p:nvGrpSpPr>
        <p:grpSpPr>
          <a:xfrm>
            <a:off x="2177859" y="119108"/>
            <a:ext cx="142593" cy="676634"/>
            <a:chOff x="0" y="1321320"/>
            <a:chExt cx="2051700" cy="2469467"/>
          </a:xfrm>
        </p:grpSpPr>
        <p:sp>
          <p:nvSpPr>
            <p:cNvPr id="284" name="Google Shape;284;p44"/>
            <p:cNvSpPr/>
            <p:nvPr/>
          </p:nvSpPr>
          <p:spPr>
            <a:xfrm>
              <a:off x="0" y="1321320"/>
              <a:ext cx="2051700" cy="504000"/>
            </a:xfrm>
            <a:prstGeom prst="rect">
              <a:avLst/>
            </a:prstGeom>
            <a:solidFill>
              <a:srgbClr val="76B1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4"/>
            <p:cNvSpPr/>
            <p:nvPr/>
          </p:nvSpPr>
          <p:spPr>
            <a:xfrm>
              <a:off x="0" y="1976476"/>
              <a:ext cx="2051700" cy="504000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4"/>
            <p:cNvSpPr/>
            <p:nvPr/>
          </p:nvSpPr>
          <p:spPr>
            <a:xfrm>
              <a:off x="0" y="2631633"/>
              <a:ext cx="2051700" cy="504000"/>
            </a:xfrm>
            <a:prstGeom prst="rect">
              <a:avLst/>
            </a:prstGeom>
            <a:solidFill>
              <a:srgbClr val="F3C0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4"/>
            <p:cNvSpPr/>
            <p:nvPr/>
          </p:nvSpPr>
          <p:spPr>
            <a:xfrm>
              <a:off x="0" y="3286787"/>
              <a:ext cx="2051700" cy="504000"/>
            </a:xfrm>
            <a:prstGeom prst="rect">
              <a:avLst/>
            </a:prstGeom>
            <a:solidFill>
              <a:srgbClr val="F26D9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44"/>
          <p:cNvSpPr/>
          <p:nvPr/>
        </p:nvSpPr>
        <p:spPr>
          <a:xfrm>
            <a:off x="1386571" y="229134"/>
            <a:ext cx="720000" cy="473100"/>
          </a:xfrm>
          <a:custGeom>
            <a:rect b="b" l="l" r="r" t="t"/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852" y="854745"/>
            <a:ext cx="5515141" cy="4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" l="0" r="0" t="19"/>
          <a:stretch/>
        </p:blipFill>
        <p:spPr>
          <a:xfrm>
            <a:off x="0" y="0"/>
            <a:ext cx="9144000" cy="257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95" name="Google Shape;295;p45"/>
          <p:cNvSpPr txBox="1"/>
          <p:nvPr/>
        </p:nvSpPr>
        <p:spPr>
          <a:xfrm>
            <a:off x="628125" y="3519850"/>
            <a:ext cx="17067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</a:rPr>
              <a:t>Determine max disparity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/>
          <p:nvPr/>
        </p:nvSpPr>
        <p:spPr>
          <a:xfrm>
            <a:off x="1192988" y="2301177"/>
            <a:ext cx="412200" cy="347400"/>
          </a:xfrm>
          <a:custGeom>
            <a:rect b="b" l="l" r="r" t="t"/>
            <a:pathLst>
              <a:path extrusionOk="0" h="120000" w="120000">
                <a:moveTo>
                  <a:pt x="53807" y="67761"/>
                </a:moveTo>
                <a:lnTo>
                  <a:pt x="53807" y="80506"/>
                </a:lnTo>
                <a:lnTo>
                  <a:pt x="43066" y="80506"/>
                </a:lnTo>
                <a:lnTo>
                  <a:pt x="43066" y="95200"/>
                </a:lnTo>
                <a:lnTo>
                  <a:pt x="53807" y="95200"/>
                </a:lnTo>
                <a:lnTo>
                  <a:pt x="53807" y="107945"/>
                </a:lnTo>
                <a:lnTo>
                  <a:pt x="66192" y="107945"/>
                </a:lnTo>
                <a:lnTo>
                  <a:pt x="66192" y="95200"/>
                </a:lnTo>
                <a:lnTo>
                  <a:pt x="76933" y="95200"/>
                </a:lnTo>
                <a:lnTo>
                  <a:pt x="76933" y="80506"/>
                </a:lnTo>
                <a:lnTo>
                  <a:pt x="66192" y="80506"/>
                </a:lnTo>
                <a:lnTo>
                  <a:pt x="66192" y="67761"/>
                </a:lnTo>
                <a:close/>
                <a:moveTo>
                  <a:pt x="0" y="56182"/>
                </a:moveTo>
                <a:lnTo>
                  <a:pt x="120000" y="56182"/>
                </a:lnTo>
                <a:lnTo>
                  <a:pt x="120000" y="104436"/>
                </a:lnTo>
                <a:cubicBezTo>
                  <a:pt x="120000" y="113032"/>
                  <a:pt x="114127" y="120000"/>
                  <a:pt x="106883" y="120000"/>
                </a:cubicBezTo>
                <a:lnTo>
                  <a:pt x="13116" y="120000"/>
                </a:lnTo>
                <a:cubicBezTo>
                  <a:pt x="5872" y="120000"/>
                  <a:pt x="0" y="113032"/>
                  <a:pt x="0" y="104436"/>
                </a:cubicBezTo>
                <a:close/>
                <a:moveTo>
                  <a:pt x="37079" y="8811"/>
                </a:moveTo>
                <a:cubicBezTo>
                  <a:pt x="34557" y="8811"/>
                  <a:pt x="32512" y="11237"/>
                  <a:pt x="32512" y="14230"/>
                </a:cubicBezTo>
                <a:lnTo>
                  <a:pt x="32512" y="26623"/>
                </a:lnTo>
                <a:lnTo>
                  <a:pt x="87487" y="26623"/>
                </a:lnTo>
                <a:lnTo>
                  <a:pt x="87487" y="14230"/>
                </a:lnTo>
                <a:cubicBezTo>
                  <a:pt x="87487" y="11237"/>
                  <a:pt x="85442" y="8811"/>
                  <a:pt x="82920" y="8811"/>
                </a:cubicBezTo>
                <a:close/>
                <a:moveTo>
                  <a:pt x="31233" y="0"/>
                </a:moveTo>
                <a:lnTo>
                  <a:pt x="88766" y="0"/>
                </a:lnTo>
                <a:cubicBezTo>
                  <a:pt x="92150" y="0"/>
                  <a:pt x="94894" y="3255"/>
                  <a:pt x="94894" y="7271"/>
                </a:cubicBezTo>
                <a:lnTo>
                  <a:pt x="94894" y="26623"/>
                </a:lnTo>
                <a:lnTo>
                  <a:pt x="106883" y="26623"/>
                </a:lnTo>
                <a:cubicBezTo>
                  <a:pt x="114127" y="26623"/>
                  <a:pt x="120000" y="33591"/>
                  <a:pt x="120000" y="42186"/>
                </a:cubicBezTo>
                <a:lnTo>
                  <a:pt x="120000" y="49853"/>
                </a:lnTo>
                <a:lnTo>
                  <a:pt x="0" y="49853"/>
                </a:lnTo>
                <a:lnTo>
                  <a:pt x="0" y="42186"/>
                </a:lnTo>
                <a:cubicBezTo>
                  <a:pt x="0" y="33591"/>
                  <a:pt x="5872" y="26623"/>
                  <a:pt x="13116" y="26623"/>
                </a:cubicBezTo>
                <a:lnTo>
                  <a:pt x="25105" y="26623"/>
                </a:lnTo>
                <a:lnTo>
                  <a:pt x="25105" y="7271"/>
                </a:lnTo>
                <a:cubicBezTo>
                  <a:pt x="25105" y="3255"/>
                  <a:pt x="27849" y="0"/>
                  <a:pt x="312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3287647" y="2228919"/>
            <a:ext cx="412200" cy="408600"/>
          </a:xfrm>
          <a:custGeom>
            <a:rect b="b" l="l" r="r" t="t"/>
            <a:pathLst>
              <a:path extrusionOk="0" h="120000" w="120000">
                <a:moveTo>
                  <a:pt x="36737" y="110584"/>
                </a:moveTo>
                <a:lnTo>
                  <a:pt x="81231" y="110584"/>
                </a:lnTo>
                <a:cubicBezTo>
                  <a:pt x="82062" y="110584"/>
                  <a:pt x="82735" y="111263"/>
                  <a:pt x="82735" y="112100"/>
                </a:cubicBezTo>
                <a:lnTo>
                  <a:pt x="82735" y="118483"/>
                </a:lnTo>
                <a:cubicBezTo>
                  <a:pt x="82735" y="119320"/>
                  <a:pt x="82062" y="120000"/>
                  <a:pt x="81231" y="120000"/>
                </a:cubicBezTo>
                <a:lnTo>
                  <a:pt x="36737" y="120000"/>
                </a:lnTo>
                <a:cubicBezTo>
                  <a:pt x="35906" y="120000"/>
                  <a:pt x="35233" y="119320"/>
                  <a:pt x="35233" y="118483"/>
                </a:cubicBezTo>
                <a:lnTo>
                  <a:pt x="35233" y="112100"/>
                </a:lnTo>
                <a:cubicBezTo>
                  <a:pt x="35233" y="111263"/>
                  <a:pt x="35906" y="110584"/>
                  <a:pt x="36737" y="110584"/>
                </a:cubicBezTo>
                <a:close/>
                <a:moveTo>
                  <a:pt x="53297" y="65903"/>
                </a:moveTo>
                <a:lnTo>
                  <a:pt x="53297" y="77250"/>
                </a:lnTo>
                <a:lnTo>
                  <a:pt x="42051" y="77250"/>
                </a:lnTo>
                <a:lnTo>
                  <a:pt x="42051" y="88723"/>
                </a:lnTo>
                <a:lnTo>
                  <a:pt x="53297" y="88723"/>
                </a:lnTo>
                <a:lnTo>
                  <a:pt x="53297" y="100070"/>
                </a:lnTo>
                <a:lnTo>
                  <a:pt x="64671" y="100070"/>
                </a:lnTo>
                <a:lnTo>
                  <a:pt x="64671" y="88723"/>
                </a:lnTo>
                <a:lnTo>
                  <a:pt x="75917" y="88723"/>
                </a:lnTo>
                <a:lnTo>
                  <a:pt x="75917" y="77250"/>
                </a:lnTo>
                <a:lnTo>
                  <a:pt x="64671" y="77250"/>
                </a:lnTo>
                <a:lnTo>
                  <a:pt x="64671" y="65903"/>
                </a:lnTo>
                <a:close/>
                <a:moveTo>
                  <a:pt x="4754" y="57580"/>
                </a:moveTo>
                <a:lnTo>
                  <a:pt x="113219" y="57949"/>
                </a:lnTo>
                <a:cubicBezTo>
                  <a:pt x="113374" y="77645"/>
                  <a:pt x="103025" y="95904"/>
                  <a:pt x="86121" y="105759"/>
                </a:cubicBezTo>
                <a:lnTo>
                  <a:pt x="80815" y="108393"/>
                </a:lnTo>
                <a:lnTo>
                  <a:pt x="37116" y="108393"/>
                </a:lnTo>
                <a:cubicBezTo>
                  <a:pt x="35199" y="107603"/>
                  <a:pt x="33341" y="106646"/>
                  <a:pt x="31531" y="105574"/>
                </a:cubicBezTo>
                <a:cubicBezTo>
                  <a:pt x="14693" y="95604"/>
                  <a:pt x="4466" y="77274"/>
                  <a:pt x="4754" y="57580"/>
                </a:cubicBezTo>
                <a:close/>
                <a:moveTo>
                  <a:pt x="2261" y="45974"/>
                </a:moveTo>
                <a:lnTo>
                  <a:pt x="117738" y="45974"/>
                </a:lnTo>
                <a:cubicBezTo>
                  <a:pt x="118987" y="45974"/>
                  <a:pt x="120000" y="46995"/>
                  <a:pt x="120000" y="48255"/>
                </a:cubicBezTo>
                <a:lnTo>
                  <a:pt x="120000" y="53108"/>
                </a:lnTo>
                <a:cubicBezTo>
                  <a:pt x="120000" y="54368"/>
                  <a:pt x="118987" y="55390"/>
                  <a:pt x="117738" y="55390"/>
                </a:cubicBezTo>
                <a:lnTo>
                  <a:pt x="2261" y="55390"/>
                </a:lnTo>
                <a:cubicBezTo>
                  <a:pt x="1012" y="55390"/>
                  <a:pt x="0" y="54368"/>
                  <a:pt x="0" y="53108"/>
                </a:cubicBezTo>
                <a:lnTo>
                  <a:pt x="0" y="48255"/>
                </a:lnTo>
                <a:cubicBezTo>
                  <a:pt x="0" y="46995"/>
                  <a:pt x="1012" y="45974"/>
                  <a:pt x="2261" y="45974"/>
                </a:cubicBezTo>
                <a:close/>
                <a:moveTo>
                  <a:pt x="91915" y="11804"/>
                </a:moveTo>
                <a:lnTo>
                  <a:pt x="106015" y="26028"/>
                </a:lnTo>
                <a:lnTo>
                  <a:pt x="89645" y="42542"/>
                </a:lnTo>
                <a:lnTo>
                  <a:pt x="61446" y="42542"/>
                </a:lnTo>
                <a:close/>
                <a:moveTo>
                  <a:pt x="101141" y="0"/>
                </a:moveTo>
                <a:cubicBezTo>
                  <a:pt x="102433" y="0"/>
                  <a:pt x="103725" y="497"/>
                  <a:pt x="104710" y="1491"/>
                </a:cubicBezTo>
                <a:lnTo>
                  <a:pt x="116430" y="13315"/>
                </a:lnTo>
                <a:cubicBezTo>
                  <a:pt x="118402" y="15303"/>
                  <a:pt x="118402" y="18528"/>
                  <a:pt x="116430" y="20516"/>
                </a:cubicBezTo>
                <a:lnTo>
                  <a:pt x="114180" y="22786"/>
                </a:lnTo>
                <a:cubicBezTo>
                  <a:pt x="112209" y="24775"/>
                  <a:pt x="109013" y="24775"/>
                  <a:pt x="107042" y="22786"/>
                </a:cubicBezTo>
                <a:lnTo>
                  <a:pt x="95322" y="10962"/>
                </a:lnTo>
                <a:cubicBezTo>
                  <a:pt x="93351" y="8974"/>
                  <a:pt x="93351" y="5750"/>
                  <a:pt x="95322" y="3761"/>
                </a:cubicBezTo>
                <a:lnTo>
                  <a:pt x="97572" y="1491"/>
                </a:lnTo>
                <a:cubicBezTo>
                  <a:pt x="98558" y="497"/>
                  <a:pt x="99850" y="0"/>
                  <a:pt x="1011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5"/>
          <p:cNvSpPr/>
          <p:nvPr/>
        </p:nvSpPr>
        <p:spPr>
          <a:xfrm>
            <a:off x="5249251" y="2301178"/>
            <a:ext cx="678300" cy="347400"/>
          </a:xfrm>
          <a:custGeom>
            <a:rect b="b" l="l" r="r" t="t"/>
            <a:pathLst>
              <a:path extrusionOk="0" h="120000" w="120000">
                <a:moveTo>
                  <a:pt x="62552" y="46332"/>
                </a:moveTo>
                <a:cubicBezTo>
                  <a:pt x="60619" y="46332"/>
                  <a:pt x="59053" y="49391"/>
                  <a:pt x="59053" y="53165"/>
                </a:cubicBezTo>
                <a:cubicBezTo>
                  <a:pt x="59053" y="56938"/>
                  <a:pt x="60619" y="59997"/>
                  <a:pt x="62552" y="59997"/>
                </a:cubicBezTo>
                <a:cubicBezTo>
                  <a:pt x="64485" y="59997"/>
                  <a:pt x="66052" y="56938"/>
                  <a:pt x="66052" y="53165"/>
                </a:cubicBezTo>
                <a:cubicBezTo>
                  <a:pt x="66052" y="49391"/>
                  <a:pt x="64485" y="46332"/>
                  <a:pt x="62552" y="46332"/>
                </a:cubicBezTo>
                <a:close/>
                <a:moveTo>
                  <a:pt x="59999" y="40722"/>
                </a:moveTo>
                <a:cubicBezTo>
                  <a:pt x="65821" y="40722"/>
                  <a:pt x="70541" y="49937"/>
                  <a:pt x="70541" y="61303"/>
                </a:cubicBezTo>
                <a:cubicBezTo>
                  <a:pt x="70541" y="72669"/>
                  <a:pt x="65821" y="81884"/>
                  <a:pt x="59999" y="81884"/>
                </a:cubicBezTo>
                <a:cubicBezTo>
                  <a:pt x="54178" y="81884"/>
                  <a:pt x="49458" y="72669"/>
                  <a:pt x="49458" y="61303"/>
                </a:cubicBezTo>
                <a:cubicBezTo>
                  <a:pt x="49458" y="49937"/>
                  <a:pt x="54178" y="40722"/>
                  <a:pt x="59999" y="40722"/>
                </a:cubicBezTo>
                <a:close/>
                <a:moveTo>
                  <a:pt x="60000" y="31190"/>
                </a:moveTo>
                <a:cubicBezTo>
                  <a:pt x="51481" y="31190"/>
                  <a:pt x="44575" y="44672"/>
                  <a:pt x="44575" y="61303"/>
                </a:cubicBezTo>
                <a:cubicBezTo>
                  <a:pt x="44575" y="77934"/>
                  <a:pt x="51481" y="91416"/>
                  <a:pt x="60000" y="91416"/>
                </a:cubicBezTo>
                <a:cubicBezTo>
                  <a:pt x="68518" y="91416"/>
                  <a:pt x="75424" y="77934"/>
                  <a:pt x="75424" y="61303"/>
                </a:cubicBezTo>
                <a:cubicBezTo>
                  <a:pt x="75424" y="44672"/>
                  <a:pt x="68518" y="31190"/>
                  <a:pt x="60000" y="31190"/>
                </a:cubicBezTo>
                <a:close/>
                <a:moveTo>
                  <a:pt x="67365" y="18844"/>
                </a:moveTo>
                <a:cubicBezTo>
                  <a:pt x="76505" y="24669"/>
                  <a:pt x="83059" y="41492"/>
                  <a:pt x="83059" y="61303"/>
                </a:cubicBezTo>
                <a:cubicBezTo>
                  <a:pt x="83059" y="76687"/>
                  <a:pt x="79107" y="90269"/>
                  <a:pt x="73065" y="98357"/>
                </a:cubicBezTo>
                <a:cubicBezTo>
                  <a:pt x="88761" y="89395"/>
                  <a:pt x="104301" y="69878"/>
                  <a:pt x="104640" y="61295"/>
                </a:cubicBezTo>
                <a:lnTo>
                  <a:pt x="104837" y="61296"/>
                </a:lnTo>
                <a:lnTo>
                  <a:pt x="104740" y="60933"/>
                </a:lnTo>
                <a:lnTo>
                  <a:pt x="104837" y="60585"/>
                </a:lnTo>
                <a:lnTo>
                  <a:pt x="104648" y="60586"/>
                </a:lnTo>
                <a:cubicBezTo>
                  <a:pt x="102332" y="50899"/>
                  <a:pt x="84323" y="26257"/>
                  <a:pt x="67365" y="18844"/>
                </a:cubicBezTo>
                <a:close/>
                <a:moveTo>
                  <a:pt x="54288" y="17842"/>
                </a:moveTo>
                <a:cubicBezTo>
                  <a:pt x="35046" y="23568"/>
                  <a:pt x="15162" y="52250"/>
                  <a:pt x="15162" y="60925"/>
                </a:cubicBezTo>
                <a:lnTo>
                  <a:pt x="15162" y="60940"/>
                </a:lnTo>
                <a:cubicBezTo>
                  <a:pt x="15623" y="68369"/>
                  <a:pt x="31227" y="91113"/>
                  <a:pt x="48219" y="99814"/>
                </a:cubicBezTo>
                <a:cubicBezTo>
                  <a:pt x="41445" y="92098"/>
                  <a:pt x="36940" y="77728"/>
                  <a:pt x="36940" y="61303"/>
                </a:cubicBezTo>
                <a:cubicBezTo>
                  <a:pt x="36940" y="40302"/>
                  <a:pt x="44305" y="22660"/>
                  <a:pt x="54288" y="17842"/>
                </a:cubicBezTo>
                <a:close/>
                <a:moveTo>
                  <a:pt x="59873" y="0"/>
                </a:moveTo>
                <a:cubicBezTo>
                  <a:pt x="84892" y="2516"/>
                  <a:pt x="116185" y="45367"/>
                  <a:pt x="119746" y="60813"/>
                </a:cubicBezTo>
                <a:lnTo>
                  <a:pt x="120000" y="60812"/>
                </a:lnTo>
                <a:lnTo>
                  <a:pt x="119870" y="61295"/>
                </a:lnTo>
                <a:lnTo>
                  <a:pt x="120000" y="61798"/>
                </a:lnTo>
                <a:lnTo>
                  <a:pt x="119735" y="61797"/>
                </a:lnTo>
                <a:cubicBezTo>
                  <a:pt x="119152" y="77127"/>
                  <a:pt x="84867" y="117592"/>
                  <a:pt x="59873" y="120000"/>
                </a:cubicBezTo>
                <a:cubicBezTo>
                  <a:pt x="32084" y="118684"/>
                  <a:pt x="757" y="73965"/>
                  <a:pt x="0" y="61305"/>
                </a:cubicBezTo>
                <a:lnTo>
                  <a:pt x="0" y="61283"/>
                </a:lnTo>
                <a:cubicBezTo>
                  <a:pt x="0" y="48065"/>
                  <a:pt x="32084" y="1373"/>
                  <a:pt x="59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5"/>
          <p:cNvSpPr/>
          <p:nvPr/>
        </p:nvSpPr>
        <p:spPr>
          <a:xfrm>
            <a:off x="7502068" y="2217515"/>
            <a:ext cx="362100" cy="514800"/>
          </a:xfrm>
          <a:custGeom>
            <a:rect b="b" l="l" r="r" t="t"/>
            <a:pathLst>
              <a:path extrusionOk="0" h="120000" w="120000">
                <a:moveTo>
                  <a:pt x="68695" y="45480"/>
                </a:moveTo>
                <a:cubicBezTo>
                  <a:pt x="68017" y="45470"/>
                  <a:pt x="67325" y="45554"/>
                  <a:pt x="66655" y="45742"/>
                </a:cubicBezTo>
                <a:cubicBezTo>
                  <a:pt x="64612" y="46316"/>
                  <a:pt x="63369" y="47696"/>
                  <a:pt x="63390" y="49154"/>
                </a:cubicBezTo>
                <a:lnTo>
                  <a:pt x="56428" y="67429"/>
                </a:lnTo>
                <a:lnTo>
                  <a:pt x="51511" y="54523"/>
                </a:lnTo>
                <a:cubicBezTo>
                  <a:pt x="50951" y="53054"/>
                  <a:pt x="49201" y="52033"/>
                  <a:pt x="47186" y="51835"/>
                </a:cubicBezTo>
                <a:cubicBezTo>
                  <a:pt x="46853" y="51803"/>
                  <a:pt x="46512" y="51792"/>
                  <a:pt x="46175" y="51880"/>
                </a:cubicBezTo>
                <a:lnTo>
                  <a:pt x="46085" y="51869"/>
                </a:lnTo>
                <a:cubicBezTo>
                  <a:pt x="46021" y="51870"/>
                  <a:pt x="45956" y="51872"/>
                  <a:pt x="45893" y="51892"/>
                </a:cubicBezTo>
                <a:lnTo>
                  <a:pt x="45116" y="51926"/>
                </a:lnTo>
                <a:cubicBezTo>
                  <a:pt x="45020" y="51944"/>
                  <a:pt x="44926" y="51964"/>
                  <a:pt x="44848" y="52020"/>
                </a:cubicBezTo>
                <a:cubicBezTo>
                  <a:pt x="43308" y="52297"/>
                  <a:pt x="41987" y="53081"/>
                  <a:pt x="41363" y="54202"/>
                </a:cubicBezTo>
                <a:lnTo>
                  <a:pt x="30434" y="73842"/>
                </a:lnTo>
                <a:lnTo>
                  <a:pt x="19054" y="73842"/>
                </a:lnTo>
                <a:cubicBezTo>
                  <a:pt x="16170" y="73842"/>
                  <a:pt x="13833" y="75486"/>
                  <a:pt x="13833" y="77514"/>
                </a:cubicBezTo>
                <a:cubicBezTo>
                  <a:pt x="13833" y="79543"/>
                  <a:pt x="16170" y="81187"/>
                  <a:pt x="19054" y="81187"/>
                </a:cubicBezTo>
                <a:lnTo>
                  <a:pt x="32961" y="81187"/>
                </a:lnTo>
                <a:cubicBezTo>
                  <a:pt x="34611" y="81484"/>
                  <a:pt x="36311" y="81117"/>
                  <a:pt x="37487" y="80300"/>
                </a:cubicBezTo>
                <a:cubicBezTo>
                  <a:pt x="38431" y="79811"/>
                  <a:pt x="39075" y="79075"/>
                  <a:pt x="39210" y="78223"/>
                </a:cubicBezTo>
                <a:lnTo>
                  <a:pt x="45454" y="67001"/>
                </a:lnTo>
                <a:lnTo>
                  <a:pt x="51058" y="81712"/>
                </a:lnTo>
                <a:cubicBezTo>
                  <a:pt x="50471" y="83585"/>
                  <a:pt x="52101" y="85458"/>
                  <a:pt x="54772" y="85962"/>
                </a:cubicBezTo>
                <a:cubicBezTo>
                  <a:pt x="55123" y="86028"/>
                  <a:pt x="55475" y="86067"/>
                  <a:pt x="55829" y="86008"/>
                </a:cubicBezTo>
                <a:cubicBezTo>
                  <a:pt x="56021" y="86056"/>
                  <a:pt x="56221" y="86073"/>
                  <a:pt x="56428" y="86035"/>
                </a:cubicBezTo>
                <a:cubicBezTo>
                  <a:pt x="56634" y="86073"/>
                  <a:pt x="56834" y="86056"/>
                  <a:pt x="57026" y="86008"/>
                </a:cubicBezTo>
                <a:lnTo>
                  <a:pt x="58083" y="85962"/>
                </a:lnTo>
                <a:cubicBezTo>
                  <a:pt x="60755" y="85458"/>
                  <a:pt x="62385" y="83585"/>
                  <a:pt x="61797" y="81712"/>
                </a:cubicBezTo>
                <a:lnTo>
                  <a:pt x="69691" y="60989"/>
                </a:lnTo>
                <a:lnTo>
                  <a:pt x="79918" y="78998"/>
                </a:lnTo>
                <a:cubicBezTo>
                  <a:pt x="80847" y="80634"/>
                  <a:pt x="83259" y="81540"/>
                  <a:pt x="85614" y="81187"/>
                </a:cubicBezTo>
                <a:lnTo>
                  <a:pt x="99160" y="81187"/>
                </a:lnTo>
                <a:cubicBezTo>
                  <a:pt x="102044" y="81187"/>
                  <a:pt x="104381" y="79543"/>
                  <a:pt x="104381" y="77515"/>
                </a:cubicBezTo>
                <a:cubicBezTo>
                  <a:pt x="104381" y="75486"/>
                  <a:pt x="102044" y="73842"/>
                  <a:pt x="99160" y="73842"/>
                </a:cubicBezTo>
                <a:lnTo>
                  <a:pt x="88235" y="73842"/>
                </a:lnTo>
                <a:lnTo>
                  <a:pt x="73441" y="47790"/>
                </a:lnTo>
                <a:cubicBezTo>
                  <a:pt x="72638" y="46378"/>
                  <a:pt x="70729" y="45509"/>
                  <a:pt x="68695" y="45480"/>
                </a:cubicBezTo>
                <a:close/>
                <a:moveTo>
                  <a:pt x="17730" y="19482"/>
                </a:moveTo>
                <a:lnTo>
                  <a:pt x="102269" y="19482"/>
                </a:lnTo>
                <a:cubicBezTo>
                  <a:pt x="105389" y="19482"/>
                  <a:pt x="107918" y="21261"/>
                  <a:pt x="107918" y="23455"/>
                </a:cubicBezTo>
                <a:lnTo>
                  <a:pt x="107918" y="107608"/>
                </a:lnTo>
                <a:cubicBezTo>
                  <a:pt x="107918" y="109803"/>
                  <a:pt x="105389" y="111582"/>
                  <a:pt x="102269" y="111582"/>
                </a:cubicBezTo>
                <a:lnTo>
                  <a:pt x="17730" y="111582"/>
                </a:lnTo>
                <a:cubicBezTo>
                  <a:pt x="14610" y="111582"/>
                  <a:pt x="12081" y="109803"/>
                  <a:pt x="12081" y="107608"/>
                </a:cubicBezTo>
                <a:lnTo>
                  <a:pt x="12081" y="23455"/>
                </a:lnTo>
                <a:cubicBezTo>
                  <a:pt x="12081" y="21261"/>
                  <a:pt x="14610" y="19482"/>
                  <a:pt x="17730" y="19482"/>
                </a:cubicBezTo>
                <a:close/>
                <a:moveTo>
                  <a:pt x="12967" y="16224"/>
                </a:moveTo>
                <a:cubicBezTo>
                  <a:pt x="9495" y="16224"/>
                  <a:pt x="6681" y="18204"/>
                  <a:pt x="6681" y="20646"/>
                </a:cubicBezTo>
                <a:lnTo>
                  <a:pt x="6681" y="110418"/>
                </a:lnTo>
                <a:cubicBezTo>
                  <a:pt x="6681" y="112860"/>
                  <a:pt x="9495" y="114839"/>
                  <a:pt x="12967" y="114839"/>
                </a:cubicBezTo>
                <a:lnTo>
                  <a:pt x="107032" y="114839"/>
                </a:lnTo>
                <a:cubicBezTo>
                  <a:pt x="110504" y="114839"/>
                  <a:pt x="113318" y="112860"/>
                  <a:pt x="113318" y="110418"/>
                </a:cubicBezTo>
                <a:lnTo>
                  <a:pt x="113318" y="20646"/>
                </a:lnTo>
                <a:cubicBezTo>
                  <a:pt x="113318" y="18204"/>
                  <a:pt x="110504" y="16224"/>
                  <a:pt x="107032" y="16224"/>
                </a:cubicBezTo>
                <a:close/>
                <a:moveTo>
                  <a:pt x="51424" y="0"/>
                </a:moveTo>
                <a:lnTo>
                  <a:pt x="68575" y="0"/>
                </a:lnTo>
                <a:cubicBezTo>
                  <a:pt x="70084" y="0"/>
                  <a:pt x="71308" y="860"/>
                  <a:pt x="71308" y="1922"/>
                </a:cubicBezTo>
                <a:lnTo>
                  <a:pt x="71308" y="5766"/>
                </a:lnTo>
                <a:lnTo>
                  <a:pt x="72931" y="5766"/>
                </a:lnTo>
                <a:cubicBezTo>
                  <a:pt x="74441" y="5766"/>
                  <a:pt x="75664" y="6626"/>
                  <a:pt x="75664" y="7688"/>
                </a:cubicBezTo>
                <a:lnTo>
                  <a:pt x="75664" y="11064"/>
                </a:lnTo>
                <a:lnTo>
                  <a:pt x="109864" y="11064"/>
                </a:lnTo>
                <a:cubicBezTo>
                  <a:pt x="115462" y="11064"/>
                  <a:pt x="120000" y="14255"/>
                  <a:pt x="120000" y="18192"/>
                </a:cubicBezTo>
                <a:lnTo>
                  <a:pt x="120000" y="112871"/>
                </a:lnTo>
                <a:cubicBezTo>
                  <a:pt x="120000" y="116808"/>
                  <a:pt x="115462" y="120000"/>
                  <a:pt x="109864" y="120000"/>
                </a:cubicBezTo>
                <a:lnTo>
                  <a:pt x="10135" y="120000"/>
                </a:lnTo>
                <a:cubicBezTo>
                  <a:pt x="4537" y="120000"/>
                  <a:pt x="0" y="116808"/>
                  <a:pt x="0" y="112871"/>
                </a:cubicBezTo>
                <a:lnTo>
                  <a:pt x="0" y="18192"/>
                </a:lnTo>
                <a:cubicBezTo>
                  <a:pt x="0" y="14255"/>
                  <a:pt x="4537" y="11064"/>
                  <a:pt x="10135" y="11064"/>
                </a:cubicBezTo>
                <a:lnTo>
                  <a:pt x="44335" y="11064"/>
                </a:lnTo>
                <a:lnTo>
                  <a:pt x="44335" y="7688"/>
                </a:lnTo>
                <a:cubicBezTo>
                  <a:pt x="44335" y="6626"/>
                  <a:pt x="45558" y="5766"/>
                  <a:pt x="47068" y="5766"/>
                </a:cubicBezTo>
                <a:lnTo>
                  <a:pt x="48691" y="5766"/>
                </a:lnTo>
                <a:lnTo>
                  <a:pt x="48691" y="1922"/>
                </a:lnTo>
                <a:cubicBezTo>
                  <a:pt x="48691" y="860"/>
                  <a:pt x="49915" y="0"/>
                  <a:pt x="514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5"/>
          <p:cNvPicPr preferRelativeResize="0"/>
          <p:nvPr/>
        </p:nvPicPr>
        <p:blipFill rotWithShape="1">
          <a:blip r:embed="rId4">
            <a:alphaModFix/>
          </a:blip>
          <a:srcRect b="28892" l="0" r="0" t="28892"/>
          <a:stretch/>
        </p:blipFill>
        <p:spPr>
          <a:xfrm>
            <a:off x="0" y="0"/>
            <a:ext cx="9138000" cy="257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01" name="Google Shape;301;p45"/>
          <p:cNvSpPr/>
          <p:nvPr/>
        </p:nvSpPr>
        <p:spPr>
          <a:xfrm>
            <a:off x="3945300" y="1047975"/>
            <a:ext cx="1859700" cy="1047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26D9A">
              <a:alpha val="75000"/>
            </a:srgbClr>
          </a:solidFill>
          <a:ln cap="flat" cmpd="sng" w="28575">
            <a:solidFill>
              <a:srgbClr val="F26D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CUTE！ ATTENTION！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3154500" y="3519850"/>
            <a:ext cx="28350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</a:rPr>
              <a:t>Get ratio between max disparity and SIFT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6265625" y="3602825"/>
            <a:ext cx="28350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</a:rPr>
              <a:t>Scaling of interpolation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1178778" y="2822620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6B1D1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76B1D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4266307" y="2784132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C458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A0C45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306" name="Google Shape;306;p45"/>
          <p:cNvSpPr txBox="1"/>
          <p:nvPr/>
        </p:nvSpPr>
        <p:spPr>
          <a:xfrm>
            <a:off x="7353835" y="2732332"/>
            <a:ext cx="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C04A"/>
              </a:buClr>
              <a:buSzPts val="700"/>
              <a:buFont typeface="Arial"/>
              <a:buNone/>
            </a:pPr>
            <a:r>
              <a:rPr b="1" i="0" lang="en" sz="2800" u="none" cap="none" strike="noStrike">
                <a:solidFill>
                  <a:srgbClr val="F3C04A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307" name="Google Shape;307;p45"/>
          <p:cNvSpPr/>
          <p:nvPr/>
        </p:nvSpPr>
        <p:spPr>
          <a:xfrm>
            <a:off x="6811775" y="297950"/>
            <a:ext cx="1500000" cy="93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>
              <a:alpha val="73460"/>
            </a:srgbClr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     </a:t>
            </a:r>
            <a:r>
              <a:rPr b="1" lang="en">
                <a:solidFill>
                  <a:schemeClr val="dk1"/>
                </a:solidFill>
              </a:rPr>
              <a:t>Blur !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Custom 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